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2" r:id="rId12"/>
    <p:sldId id="273" r:id="rId13"/>
    <p:sldId id="265" r:id="rId14"/>
    <p:sldId id="267" r:id="rId15"/>
    <p:sldId id="266" r:id="rId16"/>
    <p:sldId id="268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6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75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55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90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71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7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92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1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66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6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13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0AC0A-321D-45E0-AFFE-8772F59E36C2}" type="datetimeFigureOut">
              <a:rPr lang="ru-RU" smtClean="0"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7FB86-2AC3-4B94-8DAB-0D19EBD6E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42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работы в 1 классе в соответствии с требованиями обновленных ФГОС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Внесены изменения в планируемые результаты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(раздел IV. Требования к результатам освоения программы начального общего образования)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1.1. Конкретизированы предметные результаты.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1.2. И в начальной, и в основной школе в планируемые результаты включены навыки в сфере финансовой  грамотности.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1.3. Существенно переработаны личностные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результаты.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019" t="-563" r="-17548" b="-6894"/>
          <a:stretch/>
        </p:blipFill>
        <p:spPr bwMode="auto">
          <a:xfrm>
            <a:off x="-3708920" y="692696"/>
            <a:ext cx="14251952" cy="568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9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ФГОС 2021: введенные понятия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•«функциональная грамотность»,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которая является комплексным результатом образования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 III, п. 34.2: В целях обеспечения реализации программы основного общего образования … должны создаваться условия, обеспечивающие возможность… «формирования функциональной грамотности обучающихся (способности решать учебные задачи и жизненные проблемные ситуации на основе сформированных предметных,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универсальных способов деятельности), включающей овладение ключевыми компетенциями, составляющими основу дальнейшего успешного образования и ориентации в мире профессий»</a:t>
            </a:r>
          </a:p>
        </p:txBody>
      </p:sp>
    </p:spTree>
    <p:extLst>
      <p:ext uri="{BB962C8B-B14F-4D97-AF65-F5344CB8AC3E}">
        <p14:creationId xmlns:p14="http://schemas.microsoft.com/office/powerpoint/2010/main" val="31781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младших классов школьники теперь начнут изучать финансовую грамотность. Как пояснили в министерстве просвещения, о введении нового предмета речь не идет и это не приведет к повышению нагрузки на ребят. Изучать финансовую грамотность школьники будут в рамках предметов «Окружающий мир», «Математика», «Обществознание», «Информатика», «География» и некоторых других. «Школьные программы должны давать максимально актуальные знания, которые бы учащиеся могли применять в реальной жизни, — подчеркнули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Поэтому новые стандарты позволяют обновить содержание программ и в части гуманитарных направлений, и в части предметов научно-технического цикла, расширить знания школьников о здоровом образе жизни, экологии, задействовать интерактивные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формирующие патриотическое воспитание».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2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97346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Рабочие программы и их структура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28261" t="42612" r="26170" b="15040"/>
          <a:stretch/>
        </p:blipFill>
        <p:spPr bwMode="auto">
          <a:xfrm>
            <a:off x="1475656" y="1628800"/>
            <a:ext cx="6336704" cy="39604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89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6632"/>
            <a:ext cx="74888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Методическое письмо</a:t>
            </a:r>
          </a:p>
          <a:p>
            <a:pPr algn="ctr"/>
            <a:r>
              <a:rPr lang="ru-RU" sz="1400" dirty="0" smtClean="0"/>
              <a:t>об использовании в образовательном процессе</a:t>
            </a:r>
          </a:p>
          <a:p>
            <a:pPr algn="ctr"/>
            <a:r>
              <a:rPr lang="ru-RU" sz="1400" dirty="0" smtClean="0"/>
              <a:t>учебников УМК «Математика»,</a:t>
            </a:r>
          </a:p>
          <a:p>
            <a:pPr algn="ctr"/>
            <a:r>
              <a:rPr lang="ru-RU" sz="1400" dirty="0" smtClean="0"/>
              <a:t>авт. М. И. Моро, С. И. Волкова, С. В. Степанова</a:t>
            </a:r>
          </a:p>
          <a:p>
            <a:pPr algn="ctr"/>
            <a:r>
              <a:rPr lang="ru-RU" sz="1400" dirty="0" smtClean="0"/>
              <a:t>действующего ФПУ,</a:t>
            </a:r>
          </a:p>
          <a:p>
            <a:pPr algn="ctr"/>
            <a:r>
              <a:rPr lang="ru-RU" sz="1400" dirty="0" smtClean="0"/>
              <a:t>соответствующих ФГОС (2009—2010 гг.)</a:t>
            </a:r>
          </a:p>
          <a:p>
            <a:pPr algn="ctr"/>
            <a:r>
              <a:rPr lang="ru-RU" sz="1400" dirty="0" smtClean="0"/>
              <a:t>при введении обновленных ФГОС в 1 классе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17070"/>
            <a:ext cx="775860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Усилено содержание раздела «Математическая информация»: увеличено количество заданий на формирование логического мышления; задания на работу с информацией (такие задания отмечены условным знаком «Работаем с дополнительной информацией»).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Увеличено количество заданий на развитие предметных умений: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«сравнивать два объекта (числа, геометрические фигуры)»;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«распределять объекты на две группы по заданному основанию»;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«решать текстовые задачи в одно действие на сложение и вычитание: выделять условие и требование (вопрос)»;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«распознавать верные (истинные) и неверные (ложные) утверждения относительно заданного набора объектов/предметов»;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«выполнять арифметические действия сложения и вычитания в пределах 20 (устно и письменно) без перехода через десяток, с переходом через десяток»;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«называть и различать компоненты действий сложения (слагаемые, сумма) и вычитания (уменьшаемое, вычитаемое, разность)»;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«сравнивать объекты по длине, устанавливая между ними соотношение длиннее/короче (выше/ниже, шире/уже)»;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«знать и использовать единицу длины — сантиметр; измерять длину отрезка, чертить отрезок заданной длины (в см)».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Увеличено количество заданий на развитие </a:t>
            </a:r>
            <a:r>
              <a:rPr lang="ru-RU" sz="105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умений: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«применять базовые логические универсальные действия: сравнение, анализ,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классификация (группировка), обобщение»;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«конструировать утверждения, проверять их истинность; строить логическое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рассуждение»;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«ориентироваться в алгоритмах: воспроизводить, дополнять, исправлять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деформированные; составлять по аналогии»;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• «использовать текст задания для объяснения способа и хода решения математической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задачи; формулировать ответ».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Расширено содержание (авторская позиция): добавлены темы «Куб. Шар», «Счёт десятками».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Переработана формулировка вопросов к заданиям </a:t>
            </a:r>
            <a:r>
              <a:rPr lang="ru-RU" sz="1050" dirty="0" err="1" smtClean="0"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 уровня: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Например, «Сколько способов тебе удалось найти?», «По какому правилу составлена каждая таблица? Найди его и заполни последние строчки каждой таблицы», «Сколько ответов тебе удалось найти?» и т.п.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0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16632"/>
            <a:ext cx="58681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Методическое письмо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 использовании в образовательном процессе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учебников УМК «Окружающий мир», авт. А. А. Плешаков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действующего ФПУ,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соответствующих ФГОС (2009—2010 гг.)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введении обновленных ФГОС в 1 классе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953008"/>
              </p:ext>
            </p:extLst>
          </p:nvPr>
        </p:nvGraphicFramePr>
        <p:xfrm>
          <a:off x="971600" y="1844823"/>
          <a:ext cx="7056784" cy="30502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9326"/>
                <a:gridCol w="3527458"/>
              </a:tblGrid>
              <a:tr h="305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Добавили темы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Исключили темы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«Что относится к  природе?»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«Что окружает нас дома?»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50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«Как измеряют температуру?»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«Как путешествует письмо?»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0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«Зачем нужно соблюдать правила безопасного поведения в природе?»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«Почему в лесу мы будем соблюдать тишину?»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«Зачем нужна вежливость?»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«Зачем мы спим ночью?»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«Зачем нужен режим дня?»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«Зачем нам телефон и телевизор?»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3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584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Новые (обновлённые) стандарты уточняют и актуализируют действующие ФГОС.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ФГОС-2021: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опираются на системно-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подход;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уточняют и конкретизируют достижение трёхкомпонентных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результатов образования;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сохраняют и развивают курс на вариативность,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открытость образования;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индивидуализацию,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стимулируют использование ДОТ и электронного обучения (с учётом опыта последних лет);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стимулируют организацию учебно - исследовательской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проектной 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учащихся;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ставят задачу формирования функциональной грамотности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учащихся.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63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920" y="1197134"/>
            <a:ext cx="6797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  <a:latin typeface="Propisi" pitchFamily="2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00B050"/>
                </a:solidFill>
                <a:latin typeface="Propisi" pitchFamily="2" charset="0"/>
                <a:cs typeface="Times New Roman" pitchFamily="18" charset="0"/>
              </a:rPr>
              <a:t>за внимание!</a:t>
            </a:r>
            <a:endParaRPr lang="ru-RU" sz="9600" b="1" dirty="0">
              <a:solidFill>
                <a:srgbClr val="00B050"/>
              </a:solidFill>
              <a:latin typeface="Propisi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86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221088"/>
            <a:ext cx="3329390" cy="21230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836712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Новые федеральные государственные образовательные стандарты (или - стандарты 3 поколения) утверждены 30 мая 2021 года.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1 сентября 2022 года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каждой школе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действовать обновлённый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ФГОС,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обучающиеся, которые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приняты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обучение в первые и пятые классы в 2022 году,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стали учиться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уже по обновленным ФГОС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17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7346"/>
            <a:ext cx="78488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поколения ФГОС: что меняется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Первое поколение -  2004-2009 годы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Второе поколение -  2009-2020 годы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Третье поколение -  с 2021 года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2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23169"/>
              </p:ext>
            </p:extLst>
          </p:nvPr>
        </p:nvGraphicFramePr>
        <p:xfrm>
          <a:off x="179511" y="116632"/>
          <a:ext cx="8784977" cy="6517565"/>
        </p:xfrm>
        <a:graphic>
          <a:graphicData uri="http://schemas.openxmlformats.org/drawingml/2006/table">
            <a:tbl>
              <a:tblPr/>
              <a:tblGrid>
                <a:gridCol w="1899454"/>
                <a:gridCol w="991092"/>
                <a:gridCol w="5894431"/>
              </a:tblGrid>
              <a:tr h="2834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Как было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Как стало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1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Способы,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которыми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школа обеспечивает вариативность содержания программ НОО, ООО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1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Требований к способам, с помощью которых надо обеспечивать вариативность программ, не было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Вариативность. </a:t>
                      </a:r>
                      <a:r>
                        <a:rPr lang="ru-RU" sz="1600" b="1" spc="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Школа </a:t>
                      </a:r>
                      <a:r>
                        <a:rPr lang="ru-RU" sz="1600" b="1" spc="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может обеспечить вариативность ООП тремя способами. </a:t>
                      </a:r>
                      <a:r>
                        <a:rPr lang="ru-RU" sz="1600" b="1" u="sng" dirty="0">
                          <a:latin typeface="Times New Roman"/>
                          <a:ea typeface="Calibri"/>
                          <a:cs typeface="Times New Roman"/>
                        </a:rPr>
                        <a:t>Первый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– в структуре программы НОО можно предусмотреть учебные предметы, учебные курсы и учебные модули. </a:t>
                      </a:r>
                      <a:r>
                        <a:rPr lang="ru-RU" sz="1600" b="1" u="sng" dirty="0">
                          <a:latin typeface="Times New Roman"/>
                          <a:ea typeface="Calibri"/>
                          <a:cs typeface="Times New Roman"/>
                        </a:rPr>
                        <a:t>Второй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– школа вправе разработать и реализовать программы углубленного изучения отдельных предметов. </a:t>
                      </a:r>
                      <a:r>
                        <a:rPr lang="ru-RU" sz="1600" b="1" u="sng" dirty="0">
                          <a:latin typeface="Times New Roman"/>
                          <a:ea typeface="Calibri"/>
                          <a:cs typeface="Times New Roman"/>
                        </a:rPr>
                        <a:t>Третий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– можно разработать и реализовать индивидуальный учебный план в соответствии с образовательными потребностями и интересами учеников (п. 6 ФГОС НОО, п. 5 ФГОС ООО).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Вариативность дает школе возможность выбирать, как именно формировать программы. Учителя смогут обучать учеников в соответствии с их способностями и запросами и так, как считают нужным. При этом, однако, нужно учитывать и требования к предметным результатам.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699" marR="636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9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991228"/>
              </p:ext>
            </p:extLst>
          </p:nvPr>
        </p:nvGraphicFramePr>
        <p:xfrm>
          <a:off x="251520" y="764704"/>
          <a:ext cx="8496944" cy="4546824"/>
        </p:xfrm>
        <a:graphic>
          <a:graphicData uri="http://schemas.openxmlformats.org/drawingml/2006/table">
            <a:tbl>
              <a:tblPr/>
              <a:tblGrid>
                <a:gridCol w="2795773"/>
                <a:gridCol w="5701171"/>
              </a:tblGrid>
              <a:tr h="43303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Требования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 рабочим программам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37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Не было требований: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к тематическому планированию курса </a:t>
                      </a:r>
                      <a:r>
                        <a:rPr lang="ru-RU" sz="1400" b="0" dirty="0" smtClean="0">
                          <a:latin typeface="Times New Roman"/>
                          <a:ea typeface="Calibri"/>
                          <a:cs typeface="Times New Roman"/>
                        </a:rPr>
                        <a:t>внеурочной деятельности </a:t>
                      </a:r>
                      <a:r>
                        <a:rPr lang="ru-RU" sz="1400" b="0" dirty="0">
                          <a:latin typeface="Times New Roman"/>
                          <a:ea typeface="Calibri"/>
                          <a:cs typeface="Times New Roman"/>
                        </a:rPr>
                        <a:t>с учетом рабочей программы воспитания; тематическому планированию рабочих программ с учетом возможности использования электронных образовательных ресурсов и цифровых образовательных платформ по каждой теме; формам проведения внеурочных занятий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Рабочие программы учебных предметов, курсов и модулей необходимо формировать с учетом рабочей программы воспитания. В тематическом планировании нужно указать, что по каждой теме </a:t>
                      </a:r>
                      <a:r>
                        <a:rPr lang="ru-RU" sz="1800" b="1" u="sng" dirty="0">
                          <a:latin typeface="Times New Roman"/>
                          <a:ea typeface="Calibri"/>
                          <a:cs typeface="Times New Roman"/>
                        </a:rPr>
                        <a:t>возможно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использовать электронные образовательные ресурсы. Требования к рабочим программам теперь едины, и нет отдельных норм для рабочих программ внеурочной деятельности. Но в описании к учебным курсам такой деятельности обязательно нужно указать форму проведения занятия (п. 31.1 ФГОС НОО, п. 32.1 ФГОС ООО)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42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894369"/>
              </p:ext>
            </p:extLst>
          </p:nvPr>
        </p:nvGraphicFramePr>
        <p:xfrm>
          <a:off x="899592" y="1196752"/>
          <a:ext cx="7344816" cy="3702430"/>
        </p:xfrm>
        <a:graphic>
          <a:graphicData uri="http://schemas.openxmlformats.org/drawingml/2006/table">
            <a:tbl>
              <a:tblPr/>
              <a:tblGrid>
                <a:gridCol w="2416685"/>
                <a:gridCol w="4928131"/>
              </a:tblGrid>
              <a:tr h="16494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Объем часов аудиторной нагрузки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7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ФГОС НОО: 2904 – минимум,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3345 – максимум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ФГОС НОО: 2954 – минимум, 3190 – максимум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(п. 32.1 ФГОС НОО)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Изменили объем часов аудиторной нагрузки: уменьшили верхнюю границу.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2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Объем внеурочной деятельности на уровне НОО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76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1350 часов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1320 часов (п. 32.2 ФГОС НОО)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Уменьшили объем внеурочной деятельности на уровне НОО. Теперь вместо 1350 можно запланировать до 1320 часов за четыре года.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39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554868"/>
              </p:ext>
            </p:extLst>
          </p:nvPr>
        </p:nvGraphicFramePr>
        <p:xfrm>
          <a:off x="1259632" y="1052736"/>
          <a:ext cx="6249888" cy="4547075"/>
        </p:xfrm>
        <a:graphic>
          <a:graphicData uri="http://schemas.openxmlformats.org/drawingml/2006/table">
            <a:tbl>
              <a:tblPr/>
              <a:tblGrid>
                <a:gridCol w="2056418"/>
                <a:gridCol w="4193470"/>
              </a:tblGrid>
              <a:tr h="41337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Особенности обучения детей с ОВЗ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337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Применяли ФГОС НОО и (или) ФГОС НОО ОВЗ и (или) ФГОС для умственно отсталых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ФГОС НОО для детей с ОВЗ </a:t>
                      </a:r>
                      <a:r>
                        <a:rPr lang="ru-RU" sz="1400" b="1" u="sng" dirty="0">
                          <a:latin typeface="Times New Roman"/>
                          <a:ea typeface="Calibri"/>
                          <a:cs typeface="Times New Roman"/>
                        </a:rPr>
                        <a:t>нельзя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применять на </a:t>
                      </a:r>
                      <a:r>
                        <a:rPr lang="ru-RU" sz="1400" b="1" u="sng" dirty="0">
                          <a:latin typeface="Times New Roman"/>
                          <a:ea typeface="Calibri"/>
                          <a:cs typeface="Times New Roman"/>
                        </a:rPr>
                        <a:t>уровне ООО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 Предусмотрели вариации предметов. Например, для глухих и слабослышащих </a:t>
                      </a:r>
                      <a:r>
                        <a:rPr lang="ru-RU" sz="1400" b="1" u="sng" dirty="0">
                          <a:latin typeface="Times New Roman"/>
                          <a:ea typeface="Calibri"/>
                          <a:cs typeface="Times New Roman"/>
                        </a:rPr>
                        <a:t>можно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не включать в программу музыку. Для всех детей с ОВЗ вместо физкультуры надо предусмотреть </a:t>
                      </a:r>
                      <a:r>
                        <a:rPr lang="ru-RU" sz="1400" b="1" u="sng" dirty="0">
                          <a:latin typeface="Times New Roman"/>
                          <a:ea typeface="Calibri"/>
                          <a:cs typeface="Times New Roman"/>
                        </a:rPr>
                        <a:t>адаптивную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физкультуру. Можно изменить срок и продолжительность изучения иностранного языка для глухих, слабослышащих учеников, детей с тяжелыми нарушениями речи и нарушениями опорно-двигательного аппарата.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9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256987"/>
              </p:ext>
            </p:extLst>
          </p:nvPr>
        </p:nvGraphicFramePr>
        <p:xfrm>
          <a:off x="323528" y="908720"/>
          <a:ext cx="8433875" cy="3585593"/>
        </p:xfrm>
        <a:graphic>
          <a:graphicData uri="http://schemas.openxmlformats.org/drawingml/2006/table">
            <a:tbl>
              <a:tblPr/>
              <a:tblGrid>
                <a:gridCol w="2775022"/>
                <a:gridCol w="5658853"/>
              </a:tblGrid>
              <a:tr h="4482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Деление учеников на группы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73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Прямого регулирования не было, лишь упоминали о групповых формах работы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Зафиксировали, что образовательную деятельность можно организовать при помощи деления на группы. При этом учебный процесс в группах можно строить </a:t>
                      </a:r>
                      <a:r>
                        <a:rPr lang="ru-RU" sz="1600" b="1" u="sng" dirty="0">
                          <a:latin typeface="Times New Roman"/>
                          <a:ea typeface="Calibri"/>
                          <a:cs typeface="Times New Roman"/>
                        </a:rPr>
                        <a:t>по-разному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: с учетом успеваемости, образовательных потребностей и интересов, целей (п.20 ФГОС НОО, п.20 ФГОС ООО). Это позволит учителям реализовывать дифференцированный подход.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06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591888"/>
              </p:ext>
            </p:extLst>
          </p:nvPr>
        </p:nvGraphicFramePr>
        <p:xfrm>
          <a:off x="827584" y="980728"/>
          <a:ext cx="7031319" cy="3292904"/>
        </p:xfrm>
        <a:graphic>
          <a:graphicData uri="http://schemas.openxmlformats.org/drawingml/2006/table">
            <a:tbl>
              <a:tblPr/>
              <a:tblGrid>
                <a:gridCol w="2313535"/>
                <a:gridCol w="4717784"/>
              </a:tblGrid>
              <a:tr h="4536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Информационно-образовательная среда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2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Для учеников в школьной библиотеке надо было организовать доступ к информационным интернет-ресурсам, коллекциям медиаресурсов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Зафиксировали, что доступ к информационно-образовательной среде должен быть у каждого ученика и родителя или законного представителя в течение всего периода обучения (п.34.3 ФГОС НОО, п. 35.3 ФГОС ООО)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5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1443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Организация работы в 1 классе в соответствии с требованиями обновленных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в 1 классе в соответствии с требованиями обновленных ФГОС</dc:title>
  <dc:creator>Светлана</dc:creator>
  <cp:lastModifiedBy>Светлана</cp:lastModifiedBy>
  <cp:revision>10</cp:revision>
  <dcterms:created xsi:type="dcterms:W3CDTF">2022-10-30T17:34:02Z</dcterms:created>
  <dcterms:modified xsi:type="dcterms:W3CDTF">2022-10-30T19:29:44Z</dcterms:modified>
</cp:coreProperties>
</file>