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38"/>
  </p:notesMasterIdLst>
  <p:sldIdLst>
    <p:sldId id="256" r:id="rId2"/>
    <p:sldId id="321" r:id="rId3"/>
    <p:sldId id="276" r:id="rId4"/>
    <p:sldId id="275" r:id="rId5"/>
    <p:sldId id="277" r:id="rId6"/>
    <p:sldId id="278" r:id="rId7"/>
    <p:sldId id="279" r:id="rId8"/>
    <p:sldId id="280" r:id="rId9"/>
    <p:sldId id="257" r:id="rId10"/>
    <p:sldId id="322" r:id="rId11"/>
    <p:sldId id="261" r:id="rId12"/>
    <p:sldId id="286" r:id="rId13"/>
    <p:sldId id="287" r:id="rId14"/>
    <p:sldId id="272" r:id="rId15"/>
    <p:sldId id="293" r:id="rId16"/>
    <p:sldId id="330" r:id="rId17"/>
    <p:sldId id="289" r:id="rId18"/>
    <p:sldId id="290" r:id="rId19"/>
    <p:sldId id="292" r:id="rId20"/>
    <p:sldId id="299" r:id="rId21"/>
    <p:sldId id="297" r:id="rId22"/>
    <p:sldId id="301" r:id="rId23"/>
    <p:sldId id="306" r:id="rId24"/>
    <p:sldId id="303" r:id="rId25"/>
    <p:sldId id="332" r:id="rId26"/>
    <p:sldId id="294" r:id="rId27"/>
    <p:sldId id="288" r:id="rId28"/>
    <p:sldId id="295" r:id="rId29"/>
    <p:sldId id="291" r:id="rId30"/>
    <p:sldId id="296" r:id="rId31"/>
    <p:sldId id="298" r:id="rId32"/>
    <p:sldId id="333" r:id="rId33"/>
    <p:sldId id="304" r:id="rId34"/>
    <p:sldId id="307" r:id="rId35"/>
    <p:sldId id="334" r:id="rId36"/>
    <p:sldId id="336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808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06" autoAdjust="0"/>
    <p:restoredTop sz="94434" autoAdjust="0"/>
  </p:normalViewPr>
  <p:slideViewPr>
    <p:cSldViewPr>
      <p:cViewPr varScale="1">
        <p:scale>
          <a:sx n="87" d="100"/>
          <a:sy n="87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0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EC8E482-F273-4155-BB62-9C01A829F268}" type="datetimeFigureOut">
              <a:rPr lang="ru-RU"/>
              <a:pPr>
                <a:defRPr/>
              </a:pPr>
              <a:t>17.11.2022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BA31261-3CAC-4BF5-B163-A7D1D1226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F0FDBB-5599-486C-8217-4586274BAAF7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B512A1-0F24-47E8-B745-33184C5FC469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FF406-F18C-4126-A4AF-425EEB113116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147820-8FB4-4B09-AB3A-4774E99B5B6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9A9910-858D-4404-B62A-7AFF68D41240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298A03-E6F6-45A0-9B97-B05150B25058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391A-5BD7-4475-9D19-2773D257C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7457-7945-4633-9ADD-B789FC1C5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2AEE-9E06-40D5-B936-C3A0FBA43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15622-1E3F-4211-A155-5AAE9728A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CC02B-6B77-4C42-83E3-90C7B3339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FDEA0-277C-4C14-ACAB-AAEB9C262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5693-3A16-4A46-861A-5C4F9FA61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7E2E8-A981-4614-AC58-656CE457A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6BCC7-3C00-4D28-BAE0-CC5E0F3A7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3CCA-0413-47DA-AD40-1162BF576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36C84-03FA-4BD3-950A-8D2E780C1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C17A13F-7FBA-49DE-9B3F-8FF77BB5A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58" r:id="rId2"/>
    <p:sldLayoutId id="2147483760" r:id="rId3"/>
    <p:sldLayoutId id="2147483757" r:id="rId4"/>
    <p:sldLayoutId id="2147483756" r:id="rId5"/>
    <p:sldLayoutId id="2147483755" r:id="rId6"/>
    <p:sldLayoutId id="2147483754" r:id="rId7"/>
    <p:sldLayoutId id="2147483753" r:id="rId8"/>
    <p:sldLayoutId id="2147483761" r:id="rId9"/>
    <p:sldLayoutId id="2147483752" r:id="rId10"/>
    <p:sldLayoutId id="21474837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10665" y="438268"/>
            <a:ext cx="9396536" cy="1656183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финансовой </a:t>
            </a:r>
            <a:br>
              <a:rPr lang="ru-RU" sz="4800" i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грамотности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Рисунок 6" descr="C:\Users\User\Pictures\деньг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688" y="2093913"/>
            <a:ext cx="65008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5132388"/>
            <a:ext cx="7854950" cy="175260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836738" y="214313"/>
            <a:ext cx="10166351" cy="2214562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Знаете ли вы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термины?</a:t>
            </a:r>
            <a:endParaRPr lang="ru-RU" dirty="0"/>
          </a:p>
        </p:txBody>
      </p:sp>
      <p:sp>
        <p:nvSpPr>
          <p:cNvPr id="29698" name="Содержимое 5"/>
          <p:cNvSpPr>
            <a:spLocks noGrp="1"/>
          </p:cNvSpPr>
          <p:nvPr>
            <p:ph idx="1"/>
          </p:nvPr>
        </p:nvSpPr>
        <p:spPr>
          <a:xfrm>
            <a:off x="457200" y="3071813"/>
            <a:ext cx="8229600" cy="32527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87044" name="Picture 4" descr="http://ic.pics.livejournal.com/loboyko/7971769/37088/37088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571744"/>
            <a:ext cx="4000528" cy="4080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7046" name="Picture 6" descr="http://audiobooks.ua/pimages/179/300/756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71744"/>
            <a:ext cx="2857500" cy="4076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7042" name="Picture 2" descr="http://go3.imgsmail.ru/imgpreview?key=66086d46fd30f6d9&amp;mb=imgdb_preview_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14290"/>
            <a:ext cx="221457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b1.vestifinance.ru/c/164576.640x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428875"/>
            <a:ext cx="59293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981075"/>
            <a:ext cx="7477125" cy="6477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термины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571625"/>
            <a:ext cx="8501062" cy="214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Бюджет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Цена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0" b="1" smtClean="0"/>
              <a:t>Банк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Инфляция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Рынок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Бартер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/>
              <a:t>Деньги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sonnik.biz/wp-content/uploads/2011/08/zada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1209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500063"/>
            <a:ext cx="8001000" cy="1857375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задачка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43063"/>
            <a:ext cx="8401050" cy="4681537"/>
          </a:xfrm>
        </p:spPr>
        <p:txBody>
          <a:bodyPr/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ru-RU" dirty="0"/>
              <a:t>      1. Вырастили зайцы две грядки моркови - всего 50 кг. Одну грядку они сами обрабатывали, а на другой у них Барсук трудился и за свою работу 100 рублей попросил. Да еще на семена и удобрения было потрачено 25 рублей. Половину моркови зайцы себе оставили, в кладовку положили. А остальное решили продать, только вот не знают, по какой цене им торговать, чтоб в убытке не оказаться. Помоги им!</a:t>
            </a:r>
            <a:r>
              <a:rPr lang="ru-RU" i="1" dirty="0"/>
              <a:t> </a:t>
            </a:r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ru-RU" i="1" dirty="0"/>
              <a:t>	</a:t>
            </a:r>
            <a:r>
              <a:rPr lang="ru-RU" b="1" i="1" dirty="0">
                <a:solidFill>
                  <a:srgbClr val="002060"/>
                </a:solidFill>
              </a:rPr>
              <a:t>Ответ: затраты – 125 рублей, на продажу 25 кг, следовательно, себестоимость 5 рублей </a:t>
            </a:r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ru-RU" b="1" i="1" dirty="0">
                <a:solidFill>
                  <a:srgbClr val="002060"/>
                </a:solidFill>
              </a:rPr>
              <a:t>	за 1 кг, надо продавать выше этой цены.</a:t>
            </a:r>
            <a:endParaRPr lang="ru-RU" b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sonnik.biz/wp-content/uploads/2011/08/zada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170488"/>
            <a:ext cx="1428750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366838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задачка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075613" cy="45227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2. Два бизнесмена поспорили: кто получит больше прибыли? В итоге Иванов выручил от продажи своих товаров 5000 рублей, а расходы его составили З000 рублей. А Сидоров наторговал на 1000 рублей меньше, но и затратил своих денег 1500 рублей. Кто выиграл спор? 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	</a:t>
            </a:r>
          </a:p>
          <a:p>
            <a:pPr>
              <a:buFont typeface="Wingdings 2" pitchFamily="18" charset="2"/>
              <a:buNone/>
            </a:pPr>
            <a:r>
              <a:rPr lang="ru-RU" i="1" smtClean="0"/>
              <a:t>	</a:t>
            </a:r>
            <a:r>
              <a:rPr lang="ru-RU" b="1" i="1" smtClean="0">
                <a:solidFill>
                  <a:srgbClr val="002060"/>
                </a:solidFill>
              </a:rPr>
              <a:t>Ответ: прибыль Иванова 5000-3000=2000 рублей, прибыль Сидорова 4000-1500=2500, Сидоров выиграл спор.</a:t>
            </a:r>
            <a:endParaRPr lang="ru-RU" b="1" smtClean="0">
              <a:solidFill>
                <a:srgbClr val="002060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s://i2.wp.com/osboncapital.com/wp-content/uploads/2013/09/if-you-need-a-small-business-loan-try-approaching1-1.jpg?fit=400%2C269&amp;ssl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214438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414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7200" b="1" smtClean="0"/>
              <a:t>И г р 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 rot="21056926">
            <a:off x="415925" y="3294063"/>
            <a:ext cx="8426450" cy="93503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5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загадки</a:t>
            </a:r>
          </a:p>
        </p:txBody>
      </p:sp>
      <p:pic>
        <p:nvPicPr>
          <p:cNvPr id="33796" name="Picture 2" descr="C:\Documents and Settings\Новый пользователь\Рабочий стол\риснов\3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848100"/>
            <a:ext cx="2135187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571625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643188"/>
            <a:ext cx="7900987" cy="1581150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u-RU" sz="5400" b="1" dirty="0"/>
              <a:t/>
            </a:r>
            <a:br>
              <a:rPr lang="ru-RU" sz="5400" b="1" dirty="0"/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Люди ходят на базар:</a:t>
            </a:r>
            <a:b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Там дешевле весь…</a:t>
            </a:r>
            <a:r>
              <a:rPr lang="ru-RU" sz="5400" b="1" dirty="0"/>
              <a:t/>
            </a:r>
            <a:br>
              <a:rPr lang="ru-RU" sz="5400" b="1" dirty="0"/>
            </a:br>
            <a:endParaRPr lang="ru-RU" dirty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6257925" cy="3429000"/>
          </a:xfrm>
        </p:spPr>
        <p:txBody>
          <a:bodyPr/>
          <a:lstStyle/>
          <a:p>
            <a:pPr marL="0">
              <a:spcBef>
                <a:spcPct val="0"/>
              </a:spcBef>
              <a:buFont typeface="Wingdings 2" pitchFamily="18" charset="2"/>
              <a:buNone/>
            </a:pPr>
            <a:r>
              <a:rPr lang="ru-RU" sz="3600" b="1" smtClean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3025" y="1724025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571625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Заголовок 1"/>
          <p:cNvSpPr>
            <a:spLocks noGrp="1"/>
          </p:cNvSpPr>
          <p:nvPr>
            <p:ph type="title"/>
          </p:nvPr>
        </p:nvSpPr>
        <p:spPr>
          <a:xfrm>
            <a:off x="214313" y="2643188"/>
            <a:ext cx="7900987" cy="1581150"/>
          </a:xfrm>
        </p:spPr>
        <p:txBody>
          <a:bodyPr/>
          <a:lstStyle/>
          <a:p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/>
              <a:t/>
            </a:r>
            <a:br>
              <a:rPr lang="ru-RU" sz="5400" b="1" smtClean="0"/>
            </a:br>
            <a:endParaRPr lang="ru-RU" smtClean="0"/>
          </a:p>
        </p:txBody>
      </p:sp>
      <p:sp>
        <p:nvSpPr>
          <p:cNvPr id="35844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6257925" cy="3429000"/>
          </a:xfrm>
        </p:spPr>
        <p:txBody>
          <a:bodyPr/>
          <a:lstStyle/>
          <a:p>
            <a:pPr marL="0">
              <a:spcBef>
                <a:spcPct val="0"/>
              </a:spcBef>
              <a:buFont typeface="Wingdings 2" pitchFamily="18" charset="2"/>
              <a:buNone/>
            </a:pPr>
            <a:r>
              <a:rPr lang="ru-RU" sz="3600" b="1" smtClean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63" y="2286000"/>
            <a:ext cx="6572250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000" b="1" dirty="0">
                <a:solidFill>
                  <a:srgbClr val="0461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2. На товаре быть должна обязательно…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500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5757863" cy="48672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 ребенка нет    без мамы,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Нету сбыта без 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429125" y="1571625"/>
            <a:ext cx="4329113" cy="43894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428750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2957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Чуть оплошаешь –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в тот же момент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захватит весь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твой…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1714500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401050" cy="2724150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Коль трудился круглый год,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кругленьким…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457200" y="3357563"/>
            <a:ext cx="7900988" cy="29670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84994" name="Picture 2" descr="http://go3.imgsmail.ru/imgpreview?key=3adf1ffb5675fcd1&amp;mb=imgdb_preview_4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3963002" cy="4268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5" name="Picture 4" descr="http://globuslife.ru/wp-content/uploads/2015/02/finans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928688"/>
            <a:ext cx="33337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6" descr="http://900igr.net/datas/ekonomika/CHelovek/0004-004-CHto-takoe-deng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7562"/>
            <a:ext cx="4095777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http://brjunetka.ru/wp-content/uploads/2013/01/voprpos-otv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1876425"/>
            <a:ext cx="48577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95525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Спи спокойно без тревоги,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 заплатил ты все 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57200" y="2214563"/>
            <a:ext cx="8115300" cy="41100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89125" y="2286000"/>
            <a:ext cx="4643438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88"/>
            <a:ext cx="8229600" cy="3357562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Дела у нас пойдут на лад: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лучший банк внесли свой…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313" y="2000250"/>
            <a:ext cx="4389437" cy="4389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081338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 рубль – копейки, на доллары-центы,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Бегут - набегают в банке…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2468563"/>
            <a:ext cx="4389437" cy="43894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009900"/>
          </a:xfrm>
        </p:spPr>
        <p:txBody>
          <a:bodyPr/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Мебель купили, одежду, посуду.</a:t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Брали для этого в банке мы…</a:t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24088"/>
          </a:xfrm>
        </p:spPr>
        <p:txBody>
          <a:bodyPr/>
          <a:lstStyle/>
          <a:p>
            <a:pPr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Приносить доходы стал</a:t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банке папин…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4034" name="Picture 4" descr="http://brjunetka.ru/wp-content/uploads/2013/01/voprpos-otve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2214563"/>
            <a:ext cx="4389438" cy="43894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https://i2.wp.com/osboncapital.com/wp-content/uploads/2013/09/if-you-need-a-small-business-loan-try-approaching1-1.jpg?fit=400%2C269&amp;ssl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714375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41438"/>
            <a:ext cx="8229600" cy="1143000"/>
          </a:xfrm>
        </p:spPr>
        <p:txBody>
          <a:bodyPr/>
          <a:lstStyle/>
          <a:p>
            <a:pPr algn="ctr" eaLnBrk="1" hangingPunct="1"/>
            <a:endParaRPr lang="ru-RU" sz="7200" b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 rot="21056926">
            <a:off x="404813" y="3224213"/>
            <a:ext cx="8426450" cy="928687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5400" b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отгадки</a:t>
            </a:r>
          </a:p>
        </p:txBody>
      </p:sp>
      <p:pic>
        <p:nvPicPr>
          <p:cNvPr id="45060" name="Picture 2" descr="C:\Documents and Settings\Новый пользователь\Рабочий стол\риснов\3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848100"/>
            <a:ext cx="2135187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2" descr="http://www.5dkemerovo.ru/wp-content/uploads/2015/06/q2-300x3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40005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4" descr="http://go3.imgsmail.ru/imgpreview?key=229585f860974f6b&amp;mb=imgdb_preview_167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5000625"/>
            <a:ext cx="175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http://www.kz.all.biz/img/kz/service_catalog/middle/1839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214313"/>
            <a:ext cx="22860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http://i61.tinypic.com/5l72b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071688"/>
            <a:ext cx="364331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366963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1. Люди ходят на базар:</a:t>
            </a:r>
            <a:br>
              <a:rPr lang="ru-RU" b="1" smtClean="0"/>
            </a:br>
            <a:r>
              <a:rPr lang="ru-RU" b="1" smtClean="0"/>
              <a:t> Там дешевле весь </a:t>
            </a:r>
            <a:r>
              <a:rPr lang="ru-RU" sz="6000" b="1" smtClean="0">
                <a:solidFill>
                  <a:srgbClr val="C00000"/>
                </a:solidFill>
              </a:rPr>
              <a:t>товар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6084" name="Содержимое 2"/>
          <p:cNvSpPr>
            <a:spLocks noGrp="1"/>
          </p:cNvSpPr>
          <p:nvPr>
            <p:ph idx="1"/>
          </p:nvPr>
        </p:nvSpPr>
        <p:spPr>
          <a:xfrm>
            <a:off x="285750" y="1928813"/>
            <a:ext cx="6786563" cy="34671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b="1" i="1" smtClean="0">
                <a:solidFill>
                  <a:srgbClr val="C00000"/>
                </a:solidFill>
              </a:rPr>
              <a:t>		</a:t>
            </a:r>
          </a:p>
          <a:p>
            <a:pPr>
              <a:buFont typeface="Wingdings 2" pitchFamily="18" charset="2"/>
              <a:buNone/>
            </a:pPr>
            <a:r>
              <a:rPr lang="ru-RU" sz="3200" b="1" i="1" smtClean="0">
                <a:solidFill>
                  <a:srgbClr val="C00000"/>
                </a:solidFill>
              </a:rPr>
              <a:t>Това́р</a:t>
            </a:r>
            <a:r>
              <a:rPr lang="ru-RU" sz="3200" b="1" i="1" smtClean="0"/>
              <a:t> — любая вещь, которая участвует в свободном обмене на другие вещи, продукт труда, способный удовлетворить человеческую потребность и специально произведённый для обмена.</a:t>
            </a:r>
            <a:endParaRPr lang="ru-RU" sz="3200" b="1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http://go4.imgsmail.ru/imgpreview?key=52c40d24dda47792&amp;mb=imgdb_preview_9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1125538"/>
            <a:ext cx="2500313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295525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2. На товаре быть должна обязательно </a:t>
            </a:r>
            <a:r>
              <a:rPr lang="ru-RU" sz="6000" b="1" smtClean="0">
                <a:solidFill>
                  <a:srgbClr val="C00000"/>
                </a:solidFill>
              </a:rPr>
              <a:t>цена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428625" y="2214563"/>
            <a:ext cx="8258175" cy="37528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C00000"/>
                </a:solidFill>
              </a:rPr>
              <a:t>	Цена</a:t>
            </a:r>
            <a:r>
              <a:rPr lang="ru-RU" b="1" i="1" smtClean="0"/>
              <a:t> - это количество денег, которое определяет ценность вещей. При покупке определенной вещи или товара продавец назначает денежную стоимость, за которую он готов продать свой товар.</a:t>
            </a:r>
            <a:endParaRPr lang="ru-RU" b="1" smtClean="0"/>
          </a:p>
        </p:txBody>
      </p:sp>
      <p:pic>
        <p:nvPicPr>
          <p:cNvPr id="47108" name="Picture 2" descr="http://tyr66.ru/media/tours/2015/05/19/0M_ATvCx8D8_scale_800x600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4357688"/>
            <a:ext cx="556736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http://go1.imgsmail.ru/imgpreview?key=729a240239d6a134&amp;mb=imgdb_preview_12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500063"/>
            <a:ext cx="278606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6" descr="http://cs323131.vk.me/v323131756/6d3b/G8-rMVG2DP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3000375"/>
            <a:ext cx="28575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509838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 ребенка нет без мамы,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Нету сбыта без </a:t>
            </a:r>
            <a:r>
              <a:rPr lang="ru-RU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8132" name="Содержимое 2"/>
          <p:cNvSpPr>
            <a:spLocks noGrp="1"/>
          </p:cNvSpPr>
          <p:nvPr>
            <p:ph idx="1"/>
          </p:nvPr>
        </p:nvSpPr>
        <p:spPr>
          <a:xfrm>
            <a:off x="428625" y="2500313"/>
            <a:ext cx="8258175" cy="38242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C00000"/>
                </a:solidFill>
              </a:rPr>
              <a:t>Реклама</a:t>
            </a:r>
            <a:r>
              <a:rPr lang="ru-RU" i="1" smtClean="0"/>
              <a:t> </a:t>
            </a:r>
            <a:r>
              <a:rPr lang="ru-RU" b="1" i="1" smtClean="0"/>
              <a:t>- это рекламное средство в виде наружных плакатов, щитов на обочинах дорог, световых вывесок на зданиях и рекламных планшетов, размещенных на общественном транспорте</a:t>
            </a:r>
            <a:r>
              <a:rPr lang="ru-RU" i="1" smtClean="0"/>
              <a:t>.</a:t>
            </a: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8133" name="Picture 4" descr="http://go2.imgsmail.ru/imgpreview?key=1ebd8e3e81d6186&amp;mb=imgdb_preview_13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643438"/>
            <a:ext cx="3286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http://blog.gogetlinks.net/wp-content/uploads/2010/09/conkurenty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929063"/>
            <a:ext cx="34480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25"/>
            <a:ext cx="8229600" cy="2357438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Чуть оплошаешь - так в тот же момент</a:t>
            </a:r>
            <a:b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захватит весь твой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конкурент.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457200" y="2857500"/>
            <a:ext cx="8043863" cy="34671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i="1" smtClean="0">
                <a:solidFill>
                  <a:srgbClr val="C00000"/>
                </a:solidFill>
              </a:rPr>
              <a:t>Конкурент</a:t>
            </a:r>
            <a:r>
              <a:rPr lang="ru-RU" sz="3600" b="1" i="1" smtClean="0"/>
              <a:t> - человек, который конкурирует с кем-нибудь</a:t>
            </a:r>
            <a:r>
              <a:rPr lang="ru-RU" i="1" smtClean="0"/>
              <a:t>.</a:t>
            </a:r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endParaRPr lang="ru-RU" smtClean="0"/>
          </a:p>
        </p:txBody>
      </p:sp>
      <p:pic>
        <p:nvPicPr>
          <p:cNvPr id="49156" name="Picture 2" descr="http://go2.imgsmail.ru/imgpreview?key=798aadc3de9a4d15&amp;mb=imgdb_preview_16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4357688"/>
            <a:ext cx="38195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57188"/>
            <a:ext cx="8732837" cy="6500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704850"/>
            <a:ext cx="8472487" cy="25812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Коль трудился круглый год,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кругленьким </a:t>
            </a: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428625" y="2643188"/>
            <a:ext cx="8258175" cy="36814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>
                <a:solidFill>
                  <a:srgbClr val="C00000"/>
                </a:solidFill>
              </a:rPr>
              <a:t>Доход</a:t>
            </a:r>
            <a:r>
              <a:rPr lang="ru-RU" sz="2800" b="1" i="1" smtClean="0"/>
              <a:t> - деньги или материальные ценности, получаемые от предприятия или от какого-нибудь рода деятельности</a:t>
            </a:r>
            <a:r>
              <a:rPr lang="ru-RU" b="1" i="1" smtClean="0"/>
              <a:t>.</a:t>
            </a:r>
            <a:endParaRPr lang="ru-RU" b="1" smtClean="0"/>
          </a:p>
        </p:txBody>
      </p:sp>
      <p:pic>
        <p:nvPicPr>
          <p:cNvPr id="50179" name="Picture 2" descr="http://bookaa.ru/wp-content/uploads/2014/02/prib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4000500"/>
            <a:ext cx="33528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 descr="http://1c-md.com/wp-content/uploads/2011/12/1C_%D0%92%D0%B0%D0%BB%D0%BE%D0%B2%D0%B0%D1%8F_%D0%9F%D1%80%D0%B8%D0%B1%D1%8B%D0%BB%D1%8C_1%D0%A1_Valovaia_Pribi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071938"/>
            <a:ext cx="3857625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 descr="http://earn24.ru/wp-content/uploads/2015/03/nalog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905250"/>
            <a:ext cx="39719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Спи спокойно без тревоги,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 заплатил ты все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налоги</a:t>
            </a: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13"/>
            <a:ext cx="9144000" cy="4389437"/>
          </a:xfrm>
        </p:spPr>
        <p:txBody>
          <a:bodyPr/>
          <a:lstStyle/>
          <a:p>
            <a:pPr marL="0" indent="0"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Налоги</a:t>
            </a:r>
            <a:r>
              <a:rPr lang="ru-RU" b="1" i="1" dirty="0"/>
              <a:t> - установленный обязательный платёж, взимаемый с граждан и юридических лиц.</a:t>
            </a:r>
            <a:endParaRPr lang="ru-RU" b="1" dirty="0"/>
          </a:p>
          <a:p>
            <a:pPr marL="0" indent="0">
              <a:spcBef>
                <a:spcPts val="0"/>
              </a:spcBef>
              <a:defRPr/>
            </a:pPr>
            <a:r>
              <a:rPr lang="ru-RU" b="1" i="1" dirty="0"/>
              <a:t>Налоги  ПОДРАЗДЕЛЯЮТСЯ:  Государственный НАЛОГ. Подоходный  НАЛОГ.</a:t>
            </a:r>
            <a:endParaRPr lang="ru-RU" b="1" dirty="0"/>
          </a:p>
          <a:p>
            <a:pPr marL="0" indent="0">
              <a:spcBef>
                <a:spcPts val="0"/>
              </a:spcBef>
              <a:defRPr/>
            </a:pPr>
            <a:r>
              <a:rPr lang="ru-RU" b="1" i="1" dirty="0"/>
              <a:t> НАЛОГ на недвижимое имущество. Собирает  НАЛОГИ Налоговая инспекция.</a:t>
            </a:r>
            <a:endParaRPr lang="ru-RU" b="1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51204" name="Picture 2" descr="http://bfm74.ru/uploads/manual/norm/%D0%BD%D0%B0%D0%B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524375"/>
            <a:ext cx="350043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http://ubrr.ru/objects/foto/1736_89247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0363" y="3143250"/>
            <a:ext cx="37036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 descr="http://irkbanki.ru/uploads/posts/2014-10/1413999046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143250"/>
            <a:ext cx="5191125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785813"/>
            <a:ext cx="8858250" cy="2357437"/>
          </a:xfrm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Дела у нас пойдут на лад: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Мы в лучший банк внесли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свой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вклад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2228" name="Содержимое 4"/>
          <p:cNvSpPr>
            <a:spLocks noGrp="1"/>
          </p:cNvSpPr>
          <p:nvPr>
            <p:ph idx="1"/>
          </p:nvPr>
        </p:nvSpPr>
        <p:spPr>
          <a:xfrm>
            <a:off x="500063" y="2214563"/>
            <a:ext cx="8215312" cy="17859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b="1" i="1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Вклад </a:t>
            </a:r>
            <a:r>
              <a:rPr lang="ru-RU" sz="2800" b="1" i="1" smtClean="0">
                <a:latin typeface="Times New Roman" pitchFamily="18" charset="0"/>
                <a:ea typeface="Calibri"/>
                <a:cs typeface="Times New Roman" pitchFamily="18" charset="0"/>
              </a:rPr>
              <a:t>- вложенные КУДА - НИБУДЬ. деньги, ценности. ВЛОЖИТЬ в сбербанк.</a:t>
            </a:r>
            <a:endParaRPr lang="ru-RU" sz="3600" b="1" smtClean="0">
              <a:latin typeface="Arial" charset="0"/>
              <a:ea typeface="Calibri"/>
              <a:cs typeface="Arial" charset="0"/>
            </a:endParaRPr>
          </a:p>
          <a:p>
            <a:endParaRPr lang="ru-RU" smtClean="0">
              <a:ea typeface="Calibri"/>
              <a:cs typeface="Arial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6" descr="http://go1.imgsmail.ru/imgpreview?key=2bc91366ba695887&amp;mb=imgdb_preview_8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4700" y="1214438"/>
            <a:ext cx="20193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4" descr="http://morefinansov.ru/wp-content/uploads/2015/01/%D0%B8%D0%BF%D0%BE%D1%82%D0%B5%D0%BA%D0%B0-%D0%B1%D0%B5%D0%B7-%D0%BF%D0%B5%D1%80%D0%B2%D0%BE%D0%B3%D0%BE-%D0%B2%D0%B7%D0%BD%D0%BE%D1%81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90900"/>
            <a:ext cx="45434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714500"/>
            <a:ext cx="8858250" cy="1214438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На рубль – копейки, на доллары-центы,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Бегут - набегают в банке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3252" name="Содержимое 2"/>
          <p:cNvSpPr>
            <a:spLocks noGrp="1"/>
          </p:cNvSpPr>
          <p:nvPr>
            <p:ph idx="1"/>
          </p:nvPr>
        </p:nvSpPr>
        <p:spPr>
          <a:xfrm>
            <a:off x="428625" y="2500313"/>
            <a:ext cx="8258175" cy="38242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C00000"/>
                </a:solidFill>
              </a:rPr>
              <a:t>ПРОЦЕНТ</a:t>
            </a:r>
            <a:r>
              <a:rPr lang="ru-RU" b="1" i="1" smtClean="0"/>
              <a:t>(от лат. procentum - за сто), сотая доля числа; обозначается знаком %. Так, 3% от 18 есть 3 сотых от этого числа, т. е. 0,54. Проценты применяются в хозяйственных РАСЧЕТАХ.</a:t>
            </a:r>
            <a:endParaRPr lang="ru-RU" b="1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53253" name="Picture 2" descr="http://smfanton.ru/wp-content/uploads/2013/11/inflation-2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4572000"/>
            <a:ext cx="41910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4" descr="http://go4.imgsmail.ru/imgpreview?key=7050f44616fe6725&amp;mb=imgdb_preview_15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429125"/>
            <a:ext cx="352425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 descr="http://go4.imgsmail.ru/imgpreview?key=2f1f497a612e154f&amp;mb=imgdb_preview_7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4429125"/>
            <a:ext cx="335756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704850"/>
            <a:ext cx="8643938" cy="1938338"/>
          </a:xfrm>
        </p:spPr>
        <p:txBody>
          <a:bodyPr/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9.Мебель купили, одежду, посуду.</a:t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Брали для этого в банке мы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ссуду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27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b="1" i="1" smtClean="0">
                <a:solidFill>
                  <a:srgbClr val="C00000"/>
                </a:solidFill>
              </a:rPr>
              <a:t>Ссуда</a:t>
            </a:r>
            <a:r>
              <a:rPr lang="ru-RU" b="1" i="1" smtClean="0"/>
              <a:t> - юридич., договор, по которому одно лицо предоставляет другому движимую вещь для безвозмездного пользования ею с тем, чтобы по истечении определенного срока или по первому требованию была возвращена эта же самая вещь в ее первоначальном виде. </a:t>
            </a:r>
            <a:endParaRPr lang="ru-RU" b="1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http://gem4me.com/blog/wp-content/uploads/2016/09/kapital-300x1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928688"/>
            <a:ext cx="28575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4" descr="http://aspekty.net/wp-content/uploads/2013/04/money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786063"/>
            <a:ext cx="528637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2500313"/>
          </a:xfrm>
        </p:spPr>
        <p:txBody>
          <a:bodyPr/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Приносить доходы стал</a:t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банке папин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капитал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00" name="Содержимое 2"/>
          <p:cNvSpPr>
            <a:spLocks noGrp="1"/>
          </p:cNvSpPr>
          <p:nvPr>
            <p:ph idx="1"/>
          </p:nvPr>
        </p:nvSpPr>
        <p:spPr>
          <a:xfrm>
            <a:off x="285750" y="2500313"/>
            <a:ext cx="8401050" cy="38242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smtClean="0">
                <a:solidFill>
                  <a:srgbClr val="C00000"/>
                </a:solidFill>
              </a:rPr>
              <a:t>Капитал</a:t>
            </a:r>
            <a:r>
              <a:rPr lang="ru-RU" b="1" i="1" smtClean="0"/>
              <a:t> - стоимость,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Которая в результате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использования наёмной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рабочей силы приносит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 прибавочную стоимость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 (самовозрастает).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Промышленный КАПИТАЛ. 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Финансовый КАПИТАЛ.</a:t>
            </a:r>
          </a:p>
          <a:p>
            <a:pPr>
              <a:buFont typeface="Wingdings 2" pitchFamily="18" charset="2"/>
              <a:buNone/>
            </a:pPr>
            <a:r>
              <a:rPr lang="ru-RU" b="1" i="1" smtClean="0"/>
              <a:t> </a:t>
            </a:r>
            <a:endParaRPr lang="ru-RU" b="1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713787" cy="69215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chemeClr val="tx1"/>
                </a:solidFill>
              </a:rPr>
              <a:t>13 советов управления деньгами для ребенка:</a:t>
            </a:r>
            <a:endParaRPr lang="ru-RU" sz="54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8785225" cy="5686425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1. Старайтесь планировать бюджет и следовать ему.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2. Будьте аккуратными в трате денег, старайтесь не растратиться.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3. Запомните, что финансовая грамотность играет огромную роль в вашем будущем и   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вашей независимости.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4. Учитесь отличать «потребности» от «желаний». Первые, обычно, менее затратные, чем 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желания.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5. Попросите открыть банковский счет на ваше имя  и можете регулярно вкладывать на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него деньги вместо копилки.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6. Если у вас есть желание приобрести дорогую вещь, которая вам не по карману, найди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более  дешевую альтернативу. Это тоже отличное решение и, к тому-же, за меньшие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деньги.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7. Заведите копилку и вносите в нее сдачу от своих покупок. Так вы сможете накопить 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сбережения.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8. Купите  игру Монополия (кроме того, есть очень хорошая интернет – игра "CASHFLOW")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и регулярно играйте в неё,  это будет весело и научит вас  понимать всю ценность денег.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9. Когда вы идете за покупками, то старайтесь выбрать те товары, в которых  нуждаетесь.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Если  выберете сразу несколько товаров с одинаковыми функциями, то научитесь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сравнивать цены и делать грамотный выбор.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10. Старайтесь не «брать взаймы». Нехорошо быть в зависимости от кого-либо,  взяв чужие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деньги. Удержитесь и от  желания жить в кредит.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11. Учитесь вести запись и учет всех своих покупок в специальном блокноте.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 Заведите лист доходов и расходов.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12. Старайтесь тратить деньги с умом. Родители зарабатывают деньги своим трудом.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13.Что такое регулярные платежи? (</a:t>
            </a:r>
            <a:r>
              <a:rPr lang="ru-RU" sz="1450" b="1" dirty="0" err="1"/>
              <a:t>комуслуги</a:t>
            </a:r>
            <a:r>
              <a:rPr lang="ru-RU" sz="1450" b="1" dirty="0"/>
              <a:t>, телефон, интернет и т.д.)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450" b="1" dirty="0"/>
              <a:t>      Узнайте,  какое количество денег расходуется ежемесячно.</a:t>
            </a:r>
          </a:p>
        </p:txBody>
      </p:sp>
      <p:pic>
        <p:nvPicPr>
          <p:cNvPr id="56323" name="Picture 2" descr="C:\Users\viki\AppData\Local\Microsoft\Windows\Temporary Internet Files\Content.IE5\AF39AOZH\MC90044131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3350" y="5445125"/>
            <a:ext cx="13906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638" y="654050"/>
            <a:ext cx="3919537" cy="541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224463" y="654050"/>
            <a:ext cx="3198812" cy="4933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endParaRPr lang="ru-RU" altLang="ru-RU" sz="2400" b="1" dirty="0">
              <a:solidFill>
                <a:srgbClr val="280099"/>
              </a:solidFill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ru-RU" altLang="ru-RU" sz="24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Денежной единицей </a:t>
            </a: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</a:tabLst>
              <a:defRPr/>
            </a:pPr>
            <a:r>
              <a:rPr lang="ru-RU" altLang="ru-RU" sz="24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Киевской Руси служили слитки серебра – гривны. Наиболее распространенной была гривна весом  в 200 граммов</a:t>
            </a:r>
            <a:r>
              <a:rPr lang="ru-RU" altLang="ru-RU" sz="2400" b="1" dirty="0">
                <a:solidFill>
                  <a:srgbClr val="280099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4750" y="714375"/>
            <a:ext cx="6530975" cy="400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719138" y="5000625"/>
            <a:ext cx="7640637" cy="1352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altLang="ru-RU" sz="28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Руси монеты собственной чеканки, 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altLang="ru-RU" sz="28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виду похожие на монеты Византии, появились в конце 10 века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857250"/>
            <a:ext cx="3525838" cy="555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5029200" y="522288"/>
            <a:ext cx="3394075" cy="5457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endParaRPr lang="ru-RU" altLang="ru-RU" sz="2900" b="1" dirty="0">
              <a:solidFill>
                <a:srgbClr val="280099"/>
              </a:solidFill>
            </a:endParaRP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ru-RU" altLang="ru-RU" sz="29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замену металлических денег пришли бумажные деньги. Они появились </a:t>
            </a: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ru-RU" altLang="ru-RU" sz="29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Китае</a:t>
            </a:r>
          </a:p>
          <a:p>
            <a:pPr algn="ctr">
              <a:lnSpc>
                <a:spcPct val="140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  <a:defRPr/>
            </a:pPr>
            <a:r>
              <a:rPr lang="ru-RU" altLang="ru-RU" sz="29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8 веке до н. э.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785813"/>
            <a:ext cx="6008687" cy="3854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849313" y="4833938"/>
            <a:ext cx="7707312" cy="1116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  <a:defRPr/>
            </a:pPr>
            <a:r>
              <a:rPr lang="ru-RU" altLang="ru-RU" sz="3200" b="1" dirty="0">
                <a:solidFill>
                  <a:srgbClr val="28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Европе прообраз бумажных денег можно видеть в кожаных деньгах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0" y="273050"/>
            <a:ext cx="9144000" cy="181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ru-RU" altLang="ru-RU" sz="4900" b="1">
                <a:solidFill>
                  <a:srgbClr val="280099"/>
                </a:solidFill>
              </a:rPr>
              <a:t>Как называется наука, изучающая 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ru-RU" altLang="ru-RU" sz="4900" b="1">
                <a:solidFill>
                  <a:srgbClr val="280099"/>
                </a:solidFill>
              </a:rPr>
              <a:t>финансовые вопросы?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9438" y="2492375"/>
            <a:ext cx="5445125" cy="414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55650" y="549275"/>
            <a:ext cx="4032250" cy="3095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Экономику</a:t>
            </a:r>
            <a:r>
              <a:rPr lang="ru-RU" sz="1900" b="1" dirty="0"/>
              <a:t> - науку –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Не придумаешь от скуки.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Чтобы лучше понимать,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Как хозяйством управлять,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Нам нужны ее ученья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Для дальнейшего уменья.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А потребности у нас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Все растут из класса в класс.</a:t>
            </a:r>
            <a:r>
              <a:rPr lang="ru-RU" sz="2000" b="1" dirty="0"/>
              <a:t> 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755650" y="3141663"/>
            <a:ext cx="3770313" cy="355441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И товарооборот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Все растет из года в год.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Но ресурсы иногда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Ограниченны бывают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И возможности не все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Перед нами открывают.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Мы настроились серьезно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С экономикой дружить,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Чтобы в будущем достойно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900" b="1" dirty="0"/>
              <a:t>Нашей Родине служить.</a:t>
            </a:r>
            <a:endParaRPr lang="ru-RU" sz="1900" i="1" dirty="0"/>
          </a:p>
          <a:p>
            <a:pPr marL="274320" indent="-274320"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2000" i="1" dirty="0">
                <a:latin typeface="Times New Roman" pitchFamily="18" charset="0"/>
              </a:rPr>
              <a:t>Ярослав </a:t>
            </a:r>
            <a:r>
              <a:rPr lang="ru-RU" sz="2000" i="1" dirty="0" err="1">
                <a:latin typeface="Times New Roman" pitchFamily="18" charset="0"/>
              </a:rPr>
              <a:t>Ромашев</a:t>
            </a:r>
            <a:endParaRPr lang="ru-RU" sz="2000" i="1" dirty="0">
              <a:latin typeface="Times New Roman" pitchFamily="18" charset="0"/>
            </a:endParaRPr>
          </a:p>
        </p:txBody>
      </p:sp>
      <p:pic>
        <p:nvPicPr>
          <p:cNvPr id="6148" name="Picture 5" descr="C:\Users\Тая\Pictures\student and mo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86314" y="4071942"/>
            <a:ext cx="3851275" cy="2420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6" descr="C:\Users\Тая\Pictures\54edbd20e53cb4a774826456616c5cde-233x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071834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720</TotalTime>
  <Words>926</Words>
  <Application>Microsoft Office PowerPoint</Application>
  <PresentationFormat>Экран (4:3)</PresentationFormat>
  <Paragraphs>129</Paragraphs>
  <Slides>36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36</vt:i4>
      </vt:variant>
    </vt:vector>
  </HeadingPairs>
  <TitlesOfParts>
    <vt:vector size="45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Знаете ли вы  экономические  термины?</vt:lpstr>
      <vt:lpstr> Экономические термины</vt:lpstr>
      <vt:lpstr>Экономическая задачка </vt:lpstr>
      <vt:lpstr>Экономическая задачка </vt:lpstr>
      <vt:lpstr>И г р а</vt:lpstr>
      <vt:lpstr> 1. Люди ходят на базар:  Там дешевле весь… </vt:lpstr>
      <vt:lpstr>  </vt:lpstr>
      <vt:lpstr>   3. Как ребенка нет    без мамы,  Нету сбыта без … </vt:lpstr>
      <vt:lpstr>4. Чуть оплошаешь –  так в тот же момент Рынок захватит весь  твой… </vt:lpstr>
      <vt:lpstr>5. Коль трудился круглый год, Будет кругленьким…  </vt:lpstr>
      <vt:lpstr>6. Спи спокойно без тревоги, Коль заплатил ты все … </vt:lpstr>
      <vt:lpstr>7. Дела у нас пойдут на лад: Мы в лучший банк внесли свой… </vt:lpstr>
      <vt:lpstr>8. На рубль – копейки, на доллары-центы, Бегут - набегают в банке… </vt:lpstr>
      <vt:lpstr>9. Мебель купили, одежду, посуду. Брали для этого в банке мы… </vt:lpstr>
      <vt:lpstr>10. Приносить доходы стал В банке папин…  </vt:lpstr>
      <vt:lpstr>Слайд 25</vt:lpstr>
      <vt:lpstr> 1. Люди ходят на базар:  Там дешевле весь товар </vt:lpstr>
      <vt:lpstr>  2. На товаре быть должна обязательно цена </vt:lpstr>
      <vt:lpstr>3. Как ребенка нет без мамы,     Нету сбыта без рекламы </vt:lpstr>
      <vt:lpstr>4. Чуть оплошаешь - так в тот же момент Рынок захватит весь твой конкурент. </vt:lpstr>
      <vt:lpstr>5. Коль трудился круглый год, Будет кругленьким доход </vt:lpstr>
      <vt:lpstr>6. Спи спокойно без тревоги, Коль заплатил ты все налоги </vt:lpstr>
      <vt:lpstr>7. Дела у нас пойдут на лад:     Мы в лучший банк внесли      свой вклад </vt:lpstr>
      <vt:lpstr>8. На рубль – копейки, на доллары-центы, Бегут - набегают в банке проценты </vt:lpstr>
      <vt:lpstr>9.Мебель купили, одежду, посуду. Брали для этого в банке мы ссуду </vt:lpstr>
      <vt:lpstr>10. Приносить доходы стал В банке папин капитал  </vt:lpstr>
      <vt:lpstr>13 советов управления деньгами для ребенка: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финансовой  грамотности </dc:title>
  <dc:creator>Школа</dc:creator>
  <cp:lastModifiedBy>UralSOFT</cp:lastModifiedBy>
  <cp:revision>76</cp:revision>
  <dcterms:created xsi:type="dcterms:W3CDTF">2012-08-20T12:57:37Z</dcterms:created>
  <dcterms:modified xsi:type="dcterms:W3CDTF">2022-11-17T16:50:18Z</dcterms:modified>
</cp:coreProperties>
</file>