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6"/>
  </p:notesMasterIdLst>
  <p:sldIdLst>
    <p:sldId id="256" r:id="rId2"/>
    <p:sldId id="298" r:id="rId3"/>
    <p:sldId id="257" r:id="rId4"/>
    <p:sldId id="258" r:id="rId5"/>
    <p:sldId id="259" r:id="rId6"/>
    <p:sldId id="260" r:id="rId7"/>
    <p:sldId id="263" r:id="rId8"/>
    <p:sldId id="261" r:id="rId9"/>
    <p:sldId id="264" r:id="rId10"/>
    <p:sldId id="262" r:id="rId11"/>
    <p:sldId id="265" r:id="rId12"/>
    <p:sldId id="269" r:id="rId13"/>
    <p:sldId id="270" r:id="rId14"/>
    <p:sldId id="266" r:id="rId15"/>
    <p:sldId id="271" r:id="rId16"/>
    <p:sldId id="267" r:id="rId17"/>
    <p:sldId id="272" r:id="rId18"/>
    <p:sldId id="268" r:id="rId19"/>
    <p:sldId id="273" r:id="rId20"/>
    <p:sldId id="277" r:id="rId21"/>
    <p:sldId id="278" r:id="rId22"/>
    <p:sldId id="276" r:id="rId23"/>
    <p:sldId id="279" r:id="rId24"/>
    <p:sldId id="275" r:id="rId25"/>
    <p:sldId id="280" r:id="rId26"/>
    <p:sldId id="274" r:id="rId27"/>
    <p:sldId id="281" r:id="rId28"/>
    <p:sldId id="282" r:id="rId29"/>
    <p:sldId id="286" r:id="rId30"/>
    <p:sldId id="284" r:id="rId31"/>
    <p:sldId id="287" r:id="rId32"/>
    <p:sldId id="285" r:id="rId33"/>
    <p:sldId id="288" r:id="rId34"/>
    <p:sldId id="283" r:id="rId35"/>
    <p:sldId id="289" r:id="rId36"/>
    <p:sldId id="291" r:id="rId37"/>
    <p:sldId id="294" r:id="rId38"/>
    <p:sldId id="292" r:id="rId39"/>
    <p:sldId id="295" r:id="rId40"/>
    <p:sldId id="293" r:id="rId41"/>
    <p:sldId id="296" r:id="rId42"/>
    <p:sldId id="290" r:id="rId43"/>
    <p:sldId id="297" r:id="rId44"/>
    <p:sldId id="299" r:id="rId45"/>
  </p:sldIdLst>
  <p:sldSz cx="12192000" cy="6858000"/>
  <p:notesSz cx="6858000" cy="9144000"/>
  <p:custDataLst>
    <p:tags r:id="rId4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>
        <p:scale>
          <a:sx n="92" d="100"/>
          <a:sy n="92" d="100"/>
        </p:scale>
        <p:origin x="-1356" y="-5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43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pPr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3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5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9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6" Type="http://schemas.openxmlformats.org/officeDocument/2006/relationships/image" Target="../media/image4.png"/><Relationship Id="rId5" Type="http://schemas.openxmlformats.org/officeDocument/2006/relationships/slide" Target="slide23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slide" Target="slide25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slide" Target="slide27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5" Type="http://schemas.openxmlformats.org/officeDocument/2006/relationships/slide" Target="slide29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6.xml"/><Relationship Id="rId13" Type="http://schemas.openxmlformats.org/officeDocument/2006/relationships/slide" Target="slide38.xml"/><Relationship Id="rId18" Type="http://schemas.openxmlformats.org/officeDocument/2006/relationships/slide" Target="slide40.xml"/><Relationship Id="rId3" Type="http://schemas.openxmlformats.org/officeDocument/2006/relationships/notesSlide" Target="../notesSlides/notesSlide2.xml"/><Relationship Id="rId21" Type="http://schemas.openxmlformats.org/officeDocument/2006/relationships/slide" Target="slide26.xml"/><Relationship Id="rId7" Type="http://schemas.openxmlformats.org/officeDocument/2006/relationships/slide" Target="slide28.xml"/><Relationship Id="rId12" Type="http://schemas.openxmlformats.org/officeDocument/2006/relationships/slide" Target="slide30.xml"/><Relationship Id="rId17" Type="http://schemas.openxmlformats.org/officeDocument/2006/relationships/slide" Target="slide32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4.xml"/><Relationship Id="rId20" Type="http://schemas.openxmlformats.org/officeDocument/2006/relationships/slide" Target="slide18.xml"/><Relationship Id="rId1" Type="http://schemas.openxmlformats.org/officeDocument/2006/relationships/tags" Target="../tags/tag6.xml"/><Relationship Id="rId6" Type="http://schemas.openxmlformats.org/officeDocument/2006/relationships/slide" Target="slide20.xml"/><Relationship Id="rId11" Type="http://schemas.openxmlformats.org/officeDocument/2006/relationships/slide" Target="slide22.xml"/><Relationship Id="rId24" Type="http://schemas.openxmlformats.org/officeDocument/2006/relationships/slide" Target="slide42.xml"/><Relationship Id="rId5" Type="http://schemas.openxmlformats.org/officeDocument/2006/relationships/slide" Target="slide12.xml"/><Relationship Id="rId15" Type="http://schemas.openxmlformats.org/officeDocument/2006/relationships/slide" Target="slide16.xml"/><Relationship Id="rId23" Type="http://schemas.openxmlformats.org/officeDocument/2006/relationships/slide" Target="slide43.xml"/><Relationship Id="rId10" Type="http://schemas.openxmlformats.org/officeDocument/2006/relationships/slide" Target="slide14.xml"/><Relationship Id="rId19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6.xml"/><Relationship Id="rId14" Type="http://schemas.openxmlformats.org/officeDocument/2006/relationships/slide" Target="slide8.xml"/><Relationship Id="rId22" Type="http://schemas.openxmlformats.org/officeDocument/2006/relationships/slide" Target="slide3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1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3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5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7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9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1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3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9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89000"/>
              </a:schemeClr>
            </a:gs>
            <a:gs pos="22000">
              <a:schemeClr val="accent5">
                <a:lumMod val="89000"/>
              </a:schemeClr>
            </a:gs>
            <a:gs pos="62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480" y="1778159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981" y="5767789"/>
            <a:ext cx="2149332" cy="736915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68634" y="5816638"/>
            <a:ext cx="16880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45472" y="166256"/>
            <a:ext cx="1204652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800.</a:t>
            </a:r>
          </a:p>
          <a:p>
            <a:pPr algn="ctr"/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средство изобразительной выразительности</a:t>
            </a:r>
          </a:p>
          <a:p>
            <a:pPr algn="ctr"/>
            <a:r>
              <a:rPr lang="ru-RU" sz="4800" i="1" dirty="0">
                <a:solidFill>
                  <a:srgbClr val="FFC000"/>
                </a:solidFill>
              </a:rPr>
              <a:t>Напротив меня в вагоне сидел старик в панаме, а рядом с ним женщина в кокетливой шляпке. Панама читала газету, а кокетливая шляпка кокетничала со стоящим возле нее молодым человеком.</a:t>
            </a:r>
            <a:endParaRPr lang="ru-RU" sz="4800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14300" y="342901"/>
            <a:ext cx="11897591" cy="4675908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Синекдоха. </a:t>
            </a:r>
            <a:r>
              <a:rPr lang="ru-RU" sz="4400" dirty="0" smtClean="0">
                <a:solidFill>
                  <a:srgbClr val="FFC000"/>
                </a:solidFill>
              </a:rPr>
              <a:t>Основная </a:t>
            </a:r>
            <a:r>
              <a:rPr lang="ru-RU" sz="4400" dirty="0">
                <a:solidFill>
                  <a:srgbClr val="FFC000"/>
                </a:solidFill>
              </a:rPr>
              <a:t>функция синекдохи состоит в идентификации объекта через указание на характерную для него деталь, отличительный признак.</a:t>
            </a:r>
            <a:r>
              <a:rPr lang="en-US" sz="35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51215" y="856429"/>
            <a:ext cx="11290815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6600" b="1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ПРОДЮ(С/СС)ЕР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1432407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6600" b="1" cap="none" dirty="0" smtClean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ПРОДЮСЕР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14300" y="509155"/>
            <a:ext cx="120014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Назовите ряд слов, в которых на месте пропуска пишется буква – и- </a:t>
            </a:r>
          </a:p>
          <a:p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а) меж…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здательский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вз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…мать, вы…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грыш</a:t>
            </a:r>
            <a:endParaRPr lang="ru-RU" sz="3500" dirty="0" smtClean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б) без…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дейный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контр…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сверх…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циативный</a:t>
            </a:r>
            <a:endParaRPr lang="ru-RU" sz="3500" dirty="0" smtClean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в) 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зирать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(сироту), 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…терпеться(к условиям), 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…бывать(в городе)</a:t>
            </a:r>
          </a:p>
          <a:p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г) 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пед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нститут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пост…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мпрессионизм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транс…</a:t>
            </a:r>
            <a:r>
              <a:rPr lang="ru-RU" sz="3500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ндийский</a:t>
            </a:r>
            <a:endParaRPr lang="ru-RU" sz="3500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1816871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b="1" cap="none" dirty="0" smtClean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а, г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35083" y="388837"/>
            <a:ext cx="11959936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Укажите все цифры, на месте которых пишется </a:t>
            </a:r>
            <a:r>
              <a:rPr lang="ru-RU" sz="3200" b="1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-Н-</a:t>
            </a:r>
          </a:p>
          <a:p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Модель нового дворца была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доставле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ru-RU" sz="4800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)а в Петербург, </a:t>
            </a:r>
            <a:r>
              <a:rPr lang="ru-RU" sz="4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одобре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</a:t>
            </a:r>
            <a:r>
              <a:rPr lang="ru-RU" sz="4800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)а императрицей, после чего торжестве(</a:t>
            </a:r>
            <a:r>
              <a:rPr lang="ru-RU" sz="4800" dirty="0" smtClean="0">
                <a:solidFill>
                  <a:srgbClr val="FF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)о прошла церемония закладки первого камня</a:t>
            </a:r>
            <a:endParaRPr lang="ru-RU" sz="4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94775" y="1413164"/>
            <a:ext cx="12001500" cy="2228698"/>
          </a:xfrm>
        </p:spPr>
        <p:txBody>
          <a:bodyPr>
            <a:normAutofit/>
          </a:bodyPr>
          <a:lstStyle/>
          <a:p>
            <a:pPr algn="ctr"/>
            <a:r>
              <a:rPr lang="ru-RU" sz="8000" b="1" cap="none" dirty="0" smtClean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1, 2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146" y="5583367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07818" y="305712"/>
            <a:ext cx="12067308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r>
              <a:rPr lang="ru-RU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Укажите варианты ответов, в которых во всех словах одного ряда пропущена одна и та же буква. </a:t>
            </a:r>
          </a:p>
          <a:p>
            <a:r>
              <a:rPr lang="ru-RU" sz="6000" i="1" dirty="0" smtClean="0">
                <a:solidFill>
                  <a:srgbClr val="FFC000"/>
                </a:solidFill>
              </a:rPr>
              <a:t>1</a:t>
            </a:r>
            <a:r>
              <a:rPr lang="ru-RU" sz="6000" i="1" dirty="0">
                <a:solidFill>
                  <a:srgbClr val="FFC000"/>
                </a:solidFill>
              </a:rPr>
              <a:t>) плач..</a:t>
            </a:r>
            <a:r>
              <a:rPr lang="ru-RU" sz="6000" i="1" dirty="0" err="1">
                <a:solidFill>
                  <a:srgbClr val="FFC000"/>
                </a:solidFill>
              </a:rPr>
              <a:t>щий</a:t>
            </a:r>
            <a:r>
              <a:rPr lang="ru-RU" sz="6000" i="1" dirty="0">
                <a:solidFill>
                  <a:srgbClr val="FFC000"/>
                </a:solidFill>
              </a:rPr>
              <a:t>, </a:t>
            </a:r>
            <a:r>
              <a:rPr lang="ru-RU" sz="6000" i="1" dirty="0" err="1">
                <a:solidFill>
                  <a:srgbClr val="FFC000"/>
                </a:solidFill>
              </a:rPr>
              <a:t>скач</a:t>
            </a:r>
            <a:r>
              <a:rPr lang="ru-RU" sz="6000" i="1" dirty="0">
                <a:solidFill>
                  <a:srgbClr val="FFC000"/>
                </a:solidFill>
              </a:rPr>
              <a:t>..</a:t>
            </a:r>
            <a:r>
              <a:rPr lang="ru-RU" sz="6000" i="1" dirty="0" err="1">
                <a:solidFill>
                  <a:srgbClr val="FFC000"/>
                </a:solidFill>
              </a:rPr>
              <a:t>щий</a:t>
            </a:r>
            <a:endParaRPr lang="ru-RU" sz="6000" i="1" dirty="0">
              <a:solidFill>
                <a:srgbClr val="FFC000"/>
              </a:solidFill>
            </a:endParaRPr>
          </a:p>
          <a:p>
            <a:r>
              <a:rPr lang="ru-RU" sz="6000" i="1" dirty="0">
                <a:solidFill>
                  <a:srgbClr val="FFC000"/>
                </a:solidFill>
              </a:rPr>
              <a:t>2) (он) </a:t>
            </a:r>
            <a:r>
              <a:rPr lang="ru-RU" sz="6000" i="1" dirty="0" err="1">
                <a:solidFill>
                  <a:srgbClr val="FFC000"/>
                </a:solidFill>
              </a:rPr>
              <a:t>выдерж</a:t>
            </a:r>
            <a:r>
              <a:rPr lang="ru-RU" sz="6000" i="1" dirty="0">
                <a:solidFill>
                  <a:srgbClr val="FFC000"/>
                </a:solidFill>
              </a:rPr>
              <a:t>..т, (он)</a:t>
            </a:r>
            <a:r>
              <a:rPr lang="ru-RU" sz="6000" i="1" dirty="0" err="1">
                <a:solidFill>
                  <a:srgbClr val="FFC000"/>
                </a:solidFill>
              </a:rPr>
              <a:t>подытож</a:t>
            </a:r>
            <a:r>
              <a:rPr lang="ru-RU" sz="6000" i="1" dirty="0">
                <a:solidFill>
                  <a:srgbClr val="FFC000"/>
                </a:solidFill>
              </a:rPr>
              <a:t>..т</a:t>
            </a:r>
          </a:p>
          <a:p>
            <a:r>
              <a:rPr lang="ru-RU" sz="6000" i="1" dirty="0">
                <a:solidFill>
                  <a:srgbClr val="FFC000"/>
                </a:solidFill>
              </a:rPr>
              <a:t>3) </a:t>
            </a:r>
            <a:r>
              <a:rPr lang="ru-RU" sz="6000" i="1" dirty="0" err="1">
                <a:solidFill>
                  <a:srgbClr val="FFC000"/>
                </a:solidFill>
              </a:rPr>
              <a:t>тревож</a:t>
            </a:r>
            <a:r>
              <a:rPr lang="ru-RU" sz="6000" i="1" dirty="0">
                <a:solidFill>
                  <a:srgbClr val="FFC000"/>
                </a:solidFill>
              </a:rPr>
              <a:t>..</a:t>
            </a:r>
            <a:r>
              <a:rPr lang="ru-RU" sz="6000" i="1" dirty="0" err="1">
                <a:solidFill>
                  <a:srgbClr val="FFC000"/>
                </a:solidFill>
              </a:rPr>
              <a:t>щийся</a:t>
            </a:r>
            <a:r>
              <a:rPr lang="ru-RU" sz="6000" i="1" dirty="0">
                <a:solidFill>
                  <a:srgbClr val="FFC000"/>
                </a:solidFill>
              </a:rPr>
              <a:t>, </a:t>
            </a:r>
            <a:r>
              <a:rPr lang="ru-RU" sz="6000" i="1" dirty="0" err="1">
                <a:solidFill>
                  <a:srgbClr val="FFC000"/>
                </a:solidFill>
              </a:rPr>
              <a:t>получ</a:t>
            </a:r>
            <a:r>
              <a:rPr lang="ru-RU" sz="6000" i="1" dirty="0">
                <a:solidFill>
                  <a:srgbClr val="FFC000"/>
                </a:solidFill>
              </a:rPr>
              <a:t>..</a:t>
            </a:r>
            <a:r>
              <a:rPr lang="ru-RU" sz="6000" i="1" dirty="0" err="1">
                <a:solidFill>
                  <a:srgbClr val="FFC000"/>
                </a:solidFill>
              </a:rPr>
              <a:t>нный</a:t>
            </a:r>
            <a:endParaRPr lang="ru-RU" sz="6000" i="1" dirty="0">
              <a:solidFill>
                <a:srgbClr val="FFC000"/>
              </a:solidFill>
            </a:endParaRPr>
          </a:p>
          <a:p>
            <a:r>
              <a:rPr lang="ru-RU" sz="6000" i="1" dirty="0">
                <a:solidFill>
                  <a:srgbClr val="FFC000"/>
                </a:solidFill>
              </a:rPr>
              <a:t>4) </a:t>
            </a:r>
            <a:r>
              <a:rPr lang="ru-RU" sz="6000" i="1" dirty="0" err="1">
                <a:solidFill>
                  <a:srgbClr val="FFC000"/>
                </a:solidFill>
              </a:rPr>
              <a:t>ропщ</a:t>
            </a:r>
            <a:r>
              <a:rPr lang="ru-RU" sz="6000" i="1" dirty="0">
                <a:solidFill>
                  <a:srgbClr val="FFC000"/>
                </a:solidFill>
              </a:rPr>
              <a:t>..т, (фермер) </a:t>
            </a:r>
            <a:r>
              <a:rPr lang="ru-RU" sz="6000" i="1" dirty="0" err="1">
                <a:solidFill>
                  <a:srgbClr val="FFC000"/>
                </a:solidFill>
              </a:rPr>
              <a:t>корм..т</a:t>
            </a:r>
            <a:endParaRPr lang="ru-RU" sz="6000" i="1" dirty="0">
              <a:solidFill>
                <a:srgbClr val="FFC000"/>
              </a:solidFill>
            </a:endParaRPr>
          </a:p>
          <a:p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1754526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1,2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Орфография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5083"/>
            <a:ext cx="10515600" cy="108065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Правила викторины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037" y="1153391"/>
            <a:ext cx="11897590" cy="5023572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Поднимаете руку, выбираете категорию и стоимость.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Если вы ответили неверно, то уходите в минус на выбранную цифру. Право ответа переходит к тому, кто первый поднял руку.</a:t>
            </a:r>
          </a:p>
          <a:p>
            <a:pPr marL="0" indent="0">
              <a:buNone/>
            </a:pPr>
            <a:r>
              <a:rPr lang="ru-RU" sz="3600" dirty="0" smtClean="0"/>
              <a:t>Баллы записываются, самые активные получают оценки в зависимости от количества правильных ответов.</a:t>
            </a:r>
          </a:p>
          <a:p>
            <a:pPr marL="0" indent="0">
              <a:buNone/>
            </a:pPr>
            <a:r>
              <a:rPr lang="ru-RU" sz="3600" dirty="0" smtClean="0"/>
              <a:t>Набравшие 1500 баллов получают иммунитет или балл на выбор</a:t>
            </a:r>
          </a:p>
        </p:txBody>
      </p:sp>
    </p:spTree>
    <p:extLst>
      <p:ext uri="{BB962C8B-B14F-4D97-AF65-F5344CB8AC3E}">
        <p14:creationId xmlns:p14="http://schemas.microsoft.com/office/powerpoint/2010/main" val="391214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59506" y="559715"/>
            <a:ext cx="11952386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8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Образуйте форму множественного числа слова ДНО</a:t>
            </a:r>
            <a:endParaRPr lang="ru-RU" sz="88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ДОНЬЯ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415827" y="5690461"/>
            <a:ext cx="136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 вопросу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80286" y="297359"/>
            <a:ext cx="12032673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9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КОТ В МЕШКЕ</a:t>
            </a:r>
          </a:p>
          <a:p>
            <a:pPr algn="ctr"/>
            <a:endParaRPr lang="ru-RU" sz="96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924" y="2266399"/>
            <a:ext cx="4291446" cy="323311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384464" y="1442798"/>
            <a:ext cx="10831109" cy="27551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C000"/>
                </a:solidFill>
              </a:rPr>
              <a:t>Сама </a:t>
            </a:r>
            <a:r>
              <a:rPr lang="ru-RU" sz="3600" b="1" dirty="0">
                <a:solidFill>
                  <a:srgbClr val="FFC000"/>
                </a:solidFill>
              </a:rPr>
              <a:t>суть</a:t>
            </a:r>
            <a:r>
              <a:rPr lang="ru-RU" sz="3600" dirty="0">
                <a:solidFill>
                  <a:srgbClr val="FFC000"/>
                </a:solidFill>
              </a:rPr>
              <a:t> этого творческого метода — в </a:t>
            </a:r>
            <a:r>
              <a:rPr lang="ru-RU" sz="36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отражении изменчивости окружающей </a:t>
            </a:r>
            <a:r>
              <a:rPr lang="ru-RU" sz="3600" dirty="0">
                <a:solidFill>
                  <a:srgbClr val="FFC000"/>
                </a:solidFill>
              </a:rPr>
              <a:t>реальности. </a:t>
            </a:r>
            <a:r>
              <a:rPr lang="ru-RU" sz="3600" b="1" dirty="0" smtClean="0">
                <a:solidFill>
                  <a:srgbClr val="FFC000"/>
                </a:solidFill>
              </a:rPr>
              <a:t>Представители этого направления</a:t>
            </a:r>
            <a:r>
              <a:rPr lang="ru-RU" sz="3600" dirty="0">
                <a:solidFill>
                  <a:srgbClr val="FFC000"/>
                </a:solidFill>
              </a:rPr>
              <a:t> старались уйти от статичного изображения мира и сделать картины более живыми. Они стремились </a:t>
            </a:r>
            <a:r>
              <a:rPr lang="ru-RU" sz="3600" b="1" dirty="0">
                <a:solidFill>
                  <a:srgbClr val="FFFF00"/>
                </a:solidFill>
              </a:rPr>
              <a:t>отразить движение</a:t>
            </a:r>
            <a:r>
              <a:rPr lang="ru-RU" sz="3600" dirty="0">
                <a:solidFill>
                  <a:srgbClr val="FFC000"/>
                </a:solidFill>
              </a:rPr>
              <a:t>, наполняющее природу, передать в произведениях изменения воздуха, теней, света.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97427" y="415637"/>
            <a:ext cx="11845637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350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7200" dirty="0">
                <a:solidFill>
                  <a:srgbClr val="FFC000"/>
                </a:solidFill>
              </a:rPr>
              <a:t>В Древней Греции на этих зданиях было написано: «Здесь живут мертвые и говорят живые».</a:t>
            </a:r>
            <a:endParaRPr lang="ru-RU" sz="7200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55863" y="2419544"/>
            <a:ext cx="11814463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800" b="1" i="1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библиотеках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07819" y="378448"/>
            <a:ext cx="11741726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7200" dirty="0">
                <a:solidFill>
                  <a:srgbClr val="FFC000"/>
                </a:solidFill>
              </a:rPr>
              <a:t>Какой перевод у слова «</a:t>
            </a:r>
            <a:r>
              <a:rPr lang="ru-RU" sz="7200" dirty="0" err="1">
                <a:solidFill>
                  <a:srgbClr val="FFC000"/>
                </a:solidFill>
              </a:rPr>
              <a:t>мцыри</a:t>
            </a:r>
            <a:r>
              <a:rPr lang="ru-RU" sz="7200" dirty="0">
                <a:solidFill>
                  <a:srgbClr val="FFC000"/>
                </a:solidFill>
              </a:rPr>
              <a:t>», одноименного произведения М.Ю. Лермонтова?</a:t>
            </a:r>
            <a:endParaRPr lang="ru-RU" sz="7200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35082" y="2419544"/>
            <a:ext cx="11752118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FFC000"/>
                </a:solidFill>
              </a:rPr>
              <a:t>«</a:t>
            </a:r>
            <a:r>
              <a:rPr lang="ru-RU" sz="4400" b="1" dirty="0">
                <a:solidFill>
                  <a:srgbClr val="FFC000"/>
                </a:solidFill>
              </a:rPr>
              <a:t>Мцыри</a:t>
            </a:r>
            <a:r>
              <a:rPr lang="ru-RU" sz="4400" dirty="0">
                <a:solidFill>
                  <a:srgbClr val="FFC000"/>
                </a:solidFill>
              </a:rPr>
              <a:t>» означает «послушник», «</a:t>
            </a:r>
            <a:r>
              <a:rPr lang="ru-RU" sz="4400" dirty="0" err="1">
                <a:solidFill>
                  <a:srgbClr val="FFC000"/>
                </a:solidFill>
              </a:rPr>
              <a:t>неслужащий</a:t>
            </a:r>
            <a:r>
              <a:rPr lang="ru-RU" sz="4400" dirty="0">
                <a:solidFill>
                  <a:srgbClr val="FFC000"/>
                </a:solidFill>
              </a:rPr>
              <a:t> монах». Но существует также второе значение этого </a:t>
            </a:r>
            <a:r>
              <a:rPr lang="ru-RU" sz="4400" b="1" dirty="0">
                <a:solidFill>
                  <a:srgbClr val="FFC000"/>
                </a:solidFill>
              </a:rPr>
              <a:t>слова</a:t>
            </a:r>
            <a:r>
              <a:rPr lang="ru-RU" sz="4400" dirty="0">
                <a:solidFill>
                  <a:srgbClr val="FFC000"/>
                </a:solidFill>
              </a:rPr>
              <a:t>. </a:t>
            </a:r>
            <a:r>
              <a:rPr lang="ru-RU" sz="4400" b="1" dirty="0">
                <a:solidFill>
                  <a:srgbClr val="FFC000"/>
                </a:solidFill>
              </a:rPr>
              <a:t>Мцыри</a:t>
            </a:r>
            <a:r>
              <a:rPr lang="ru-RU" sz="4400" dirty="0">
                <a:solidFill>
                  <a:srgbClr val="FFC000"/>
                </a:solidFill>
              </a:rPr>
              <a:t> в переводе с грузинского это также «чужеземец», «пришелец», одиночка, человек, не имеющий близких.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Разное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07818" y="288983"/>
            <a:ext cx="11783291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r>
              <a:rPr lang="ru-RU" sz="3600" b="1" dirty="0">
                <a:solidFill>
                  <a:srgbClr val="FFFF00"/>
                </a:solidFill>
              </a:rPr>
              <a:t>О каком времени суток идёт речь в одном из лирических отступлений в романе </a:t>
            </a:r>
            <a:r>
              <a:rPr lang="ru-RU" sz="3600" b="1" dirty="0" err="1">
                <a:solidFill>
                  <a:srgbClr val="FFFF00"/>
                </a:solidFill>
              </a:rPr>
              <a:t>А.Пушкина</a:t>
            </a:r>
            <a:r>
              <a:rPr lang="ru-RU" sz="3600" b="1" dirty="0">
                <a:solidFill>
                  <a:srgbClr val="FFFF00"/>
                </a:solidFill>
              </a:rPr>
              <a:t> «Евгений Онегин»?</a:t>
            </a:r>
            <a:endParaRPr lang="ru-RU" sz="3600" dirty="0">
              <a:solidFill>
                <a:srgbClr val="FFFF00"/>
              </a:solidFill>
            </a:endParaRPr>
          </a:p>
          <a:p>
            <a:pPr algn="ctr"/>
            <a:r>
              <a:rPr lang="ru-RU" sz="5400" dirty="0">
                <a:solidFill>
                  <a:srgbClr val="FFC000"/>
                </a:solidFill>
              </a:rPr>
              <a:t>Люблю я дружеские враки</a:t>
            </a:r>
          </a:p>
          <a:p>
            <a:pPr algn="ctr"/>
            <a:r>
              <a:rPr lang="ru-RU" sz="5400" dirty="0">
                <a:solidFill>
                  <a:srgbClr val="FFC000"/>
                </a:solidFill>
              </a:rPr>
              <a:t>И дружеский бокал вина</a:t>
            </a:r>
          </a:p>
          <a:p>
            <a:pPr algn="ctr"/>
            <a:r>
              <a:rPr lang="ru-RU" sz="5400" dirty="0">
                <a:solidFill>
                  <a:srgbClr val="FFC000"/>
                </a:solidFill>
              </a:rPr>
              <a:t>Порою той, что названа</a:t>
            </a:r>
          </a:p>
          <a:p>
            <a:pPr algn="ctr"/>
            <a:r>
              <a:rPr lang="ru-RU" sz="5400" dirty="0">
                <a:solidFill>
                  <a:srgbClr val="FFC000"/>
                </a:solidFill>
              </a:rPr>
              <a:t>Пора меж волка и собаки…</a:t>
            </a: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b="1" i="1" cap="none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Сумерки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D5190"/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38245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0"/>
                          <a:solidFill>
                            <a:srgbClr val="FFC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Лексика</a:t>
                      </a:r>
                      <a:endParaRPr lang="ru-RU" sz="4800" b="1" cap="none" spc="0" dirty="0">
                        <a:ln w="0"/>
                        <a:solidFill>
                          <a:srgbClr val="FFC0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0"/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Орфография</a:t>
                      </a:r>
                      <a:endParaRPr lang="ru-RU" sz="4800" b="1" cap="none" spc="0" dirty="0">
                        <a:ln w="0"/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0"/>
                          <a:solidFill>
                            <a:srgbClr val="00B0F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Разное</a:t>
                      </a:r>
                      <a:endParaRPr lang="ru-RU" sz="4800" b="1" cap="none" spc="0" dirty="0">
                        <a:ln w="0"/>
                        <a:solidFill>
                          <a:srgbClr val="00B0F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0"/>
                          <a:solidFill>
                            <a:srgbClr val="92D05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Знатоки</a:t>
                      </a:r>
                      <a:endParaRPr lang="ru-RU" sz="4800" b="1" cap="none" spc="0" dirty="0">
                        <a:ln w="0"/>
                        <a:solidFill>
                          <a:srgbClr val="92D05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4800" b="1" cap="none" spc="0" dirty="0" smtClean="0">
                          <a:ln w="0"/>
                          <a:solidFill>
                            <a:srgbClr val="FFFF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Грамматика</a:t>
                      </a:r>
                      <a:endParaRPr lang="ru-RU" sz="4800" b="1" cap="none" spc="0" dirty="0">
                        <a:ln w="0"/>
                        <a:solidFill>
                          <a:srgbClr val="FFFF00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rgbClr val="FFFF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rgbClr val="FFFF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rgbClr val="FFFF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rgbClr val="FFFF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rgbClr val="FFFF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rgbClr val="FFFF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rgbClr val="FFFF00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rgbClr val="FFFF00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gradFill>
                      <a:gsLst>
                        <a:gs pos="0">
                          <a:schemeClr val="accent5">
                            <a:lumMod val="89000"/>
                          </a:schemeClr>
                        </a:gs>
                        <a:gs pos="55000">
                          <a:schemeClr val="accent5">
                            <a:lumMod val="75000"/>
                          </a:schemeClr>
                        </a:gs>
                        <a:gs pos="97000">
                          <a:schemeClr val="accent5">
                            <a:lumMod val="7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155864" y="312751"/>
            <a:ext cx="11959935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r>
              <a:rPr lang="ru-RU" sz="3600" b="1" dirty="0">
                <a:solidFill>
                  <a:srgbClr val="FFC000"/>
                </a:solidFill>
              </a:rPr>
              <a:t>Каким членом предложения является слово ПУТЕШЕСТВОВАТЬ в данном предложении</a:t>
            </a:r>
            <a:r>
              <a:rPr lang="ru-RU" sz="3600" dirty="0">
                <a:solidFill>
                  <a:srgbClr val="FFC000"/>
                </a:solidFill>
              </a:rPr>
              <a:t>:</a:t>
            </a:r>
          </a:p>
          <a:p>
            <a:r>
              <a:rPr lang="ru-RU" sz="6600" b="1" i="1" dirty="0">
                <a:solidFill>
                  <a:srgbClr val="FFC000"/>
                </a:solidFill>
              </a:rPr>
              <a:t>Желание путешествовать по разным странам, городам охватило его.</a:t>
            </a:r>
          </a:p>
          <a:p>
            <a:pPr algn="ctr"/>
            <a:endParaRPr lang="ru-RU" sz="3500" dirty="0" smtClean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 smtClean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35052" y="1951954"/>
            <a:ext cx="11720946" cy="2079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Несогласованное определение</a:t>
            </a:r>
            <a:r>
              <a:rPr lang="en-US" sz="35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2000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1228" y="149848"/>
            <a:ext cx="1179870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r>
              <a:rPr lang="ru-RU" sz="48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Найди ошибку и исправь:</a:t>
            </a:r>
          </a:p>
          <a:p>
            <a:pPr algn="ctr"/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 обеим соседкам </a:t>
            </a:r>
          </a:p>
          <a:p>
            <a:pPr algn="ctr"/>
            <a:r>
              <a:rPr lang="ru-RU" sz="48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</a:t>
            </a: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осле </a:t>
            </a:r>
            <a:r>
              <a:rPr lang="ru-RU" sz="4800" b="1" i="1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сумерок</a:t>
            </a:r>
            <a:endParaRPr lang="ru-RU" sz="4800" b="1" i="1" dirty="0" smtClean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u-RU" sz="48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</a:t>
            </a: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пытные инструкторы</a:t>
            </a:r>
          </a:p>
          <a:p>
            <a:pPr algn="ctr"/>
            <a:r>
              <a:rPr lang="ru-RU" sz="4800" b="1" i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</a:t>
            </a:r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е более полутораста</a:t>
            </a:r>
          </a:p>
          <a:p>
            <a:pPr algn="ctr"/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пять килограммов</a:t>
            </a:r>
          </a:p>
          <a:p>
            <a:pPr algn="ctr"/>
            <a:endParaRPr lang="ru-RU" sz="3500" dirty="0" smtClean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i="1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сумерек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40446" y="378447"/>
            <a:ext cx="11798709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Образуйте повелительное наклонение слова </a:t>
            </a:r>
          </a:p>
          <a:p>
            <a:pPr algn="ctr"/>
            <a:r>
              <a:rPr lang="ru-RU" sz="8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ехать</a:t>
            </a:r>
            <a:endParaRPr lang="ru-RU" sz="8800" b="1" i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ПОЕЗЖАЙ(ТЕ)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Знатоки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21850" y="365724"/>
            <a:ext cx="11949545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</a:p>
          <a:p>
            <a:pPr algn="ctr"/>
            <a:r>
              <a:rPr lang="ru-RU" sz="60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Назови ошибку  и исправь её:</a:t>
            </a:r>
          </a:p>
          <a:p>
            <a:pPr algn="ctr"/>
            <a:r>
              <a:rPr lang="ru-RU" sz="72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Девушка, сидевшая у окна и которая хорошо пела, запомнилась всем.</a:t>
            </a:r>
            <a:endParaRPr lang="ru-RU" sz="7200" b="1" i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17764" y="1744134"/>
            <a:ext cx="12074236" cy="22148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Ошибка в построении предложения с однородными членами: </a:t>
            </a:r>
            <a:r>
              <a:rPr lang="ru-RU" sz="40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Девушка, сидевшая у окна и хорошо певшая, запомнилась всем</a:t>
            </a: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Либо: </a:t>
            </a:r>
            <a:r>
              <a:rPr lang="ru-RU" sz="40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Девушка, которая сидела у окна и которая хорошо пела, запомнилась всем.</a:t>
            </a:r>
            <a:br>
              <a:rPr lang="ru-RU" sz="40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Придаточное предложение и причастный оборот </a:t>
            </a:r>
            <a:r>
              <a:rPr lang="ru-RU" sz="4000" b="1" cap="none" dirty="0" smtClean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 могут быть однородными </a:t>
            </a:r>
            <a:r>
              <a:rPr lang="ru-RU" sz="4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членами. Союз –и- должен соединять две одинаковые грамматические конструкции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88492" y="305711"/>
            <a:ext cx="11913008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</a:p>
          <a:p>
            <a:pPr algn="ctr"/>
            <a:r>
              <a:rPr lang="ru-RU" sz="48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Найди ошибку и исправь ее:</a:t>
            </a:r>
          </a:p>
          <a:p>
            <a:pPr algn="ctr"/>
            <a:r>
              <a:rPr lang="ru-RU" sz="6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 тему войны созданы не только кинофильмы, но и поставлены замечательные спектакли.</a:t>
            </a:r>
            <a:endParaRPr lang="ru-RU" sz="6000" b="1" i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68893" y="2149380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ответ: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4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Двойной союз </a:t>
            </a:r>
            <a:r>
              <a:rPr lang="ru-RU" sz="44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 только, но и» </a:t>
            </a:r>
            <a:r>
              <a:rPr lang="ru-RU" sz="4400" b="1" i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должен соединять однородные члены, а здесь этого не происходит, так как « 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 только </a:t>
            </a:r>
            <a:r>
              <a:rPr lang="ru-RU" sz="4400" b="1" i="1" cap="none" dirty="0" smtClean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кинофильмы</a:t>
            </a:r>
            <a:r>
              <a:rPr lang="ru-RU" sz="4400" b="1" i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но и </a:t>
            </a:r>
            <a:r>
              <a:rPr lang="ru-RU" sz="4400" b="1" i="1" cap="none" dirty="0" smtClean="0">
                <a:solidFill>
                  <a:srgbClr val="92D05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поставлены</a:t>
            </a:r>
            <a:r>
              <a:rPr lang="ru-RU" sz="4400" b="1" i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» не являются однородными членами. На тему войны 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не только </a:t>
            </a:r>
            <a:r>
              <a:rPr lang="ru-RU" sz="4400" b="1" i="1" u="sng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созданы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кинофильмы, но и </a:t>
            </a:r>
            <a:r>
              <a:rPr lang="ru-RU" sz="4400" b="1" i="1" u="sng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поставлены</a:t>
            </a:r>
            <a:r>
              <a:rPr lang="ru-RU" sz="44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400" b="1" i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замечательные спектакли.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415" y="468883"/>
            <a:ext cx="11814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Лексика/вопрос за 200.Назовите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изобразительное средство.</a:t>
            </a: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800" b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«</a:t>
            </a:r>
            <a:r>
              <a:rPr lang="ru-RU" sz="6600" b="1" dirty="0" smtClean="0">
                <a:solidFill>
                  <a:srgbClr val="FFC000"/>
                </a:solidFill>
              </a:rPr>
              <a:t>Не </a:t>
            </a:r>
            <a:r>
              <a:rPr lang="ru-RU" sz="6600" b="1" dirty="0">
                <a:solidFill>
                  <a:srgbClr val="FFC000"/>
                </a:solidFill>
              </a:rPr>
              <a:t>оттого, что зеркало разбилось,</a:t>
            </a:r>
            <a:br>
              <a:rPr lang="ru-RU" sz="6600" b="1" dirty="0">
                <a:solidFill>
                  <a:srgbClr val="FFC000"/>
                </a:solidFill>
              </a:rPr>
            </a:br>
            <a:r>
              <a:rPr lang="ru-RU" sz="6600" b="1" dirty="0">
                <a:solidFill>
                  <a:srgbClr val="FFC000"/>
                </a:solidFill>
              </a:rPr>
              <a:t>Не оттого, что ветер выл в </a:t>
            </a:r>
            <a:r>
              <a:rPr lang="ru-RU" sz="6600" b="1" dirty="0" smtClean="0">
                <a:solidFill>
                  <a:srgbClr val="FFC000"/>
                </a:solidFill>
              </a:rPr>
              <a:t>трубе» 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87221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61228" y="430402"/>
            <a:ext cx="11850663" cy="5247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</a:p>
          <a:p>
            <a:pPr algn="ctr"/>
            <a:r>
              <a:rPr lang="ru-RU" sz="4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Найди и исправь ошибку:</a:t>
            </a:r>
          </a:p>
          <a:p>
            <a:pPr algn="ctr"/>
            <a:r>
              <a:rPr lang="ru-RU" sz="60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Согласно сложившихся традиций, переход через экватор считался знаменательным событием.</a:t>
            </a:r>
            <a:endParaRPr lang="ru-RU" sz="6000" b="1" i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20752" y="2087035"/>
            <a:ext cx="11949545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ответ:</a:t>
            </a:r>
            <a:b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6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После предлогов </a:t>
            </a:r>
            <a:r>
              <a:rPr lang="ru-RU" sz="60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БЛАГОДАРЯ, ВОПРЕКИ, ПОДОБНО,НАПЕРЕКОР </a:t>
            </a:r>
            <a:r>
              <a:rPr lang="ru-RU" sz="60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имена существительные употребляются только в форме ДАТЕЛЬНОГО падежа: Согласно </a:t>
            </a:r>
            <a:r>
              <a:rPr lang="ru-RU" sz="6000" b="1" cap="none" dirty="0" err="1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традициЯМ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85919" y="596656"/>
            <a:ext cx="11746754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</a:p>
          <a:p>
            <a:pPr algn="ctr"/>
            <a:r>
              <a:rPr lang="ru-RU" sz="66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Исправьте ошибку:</a:t>
            </a:r>
          </a:p>
          <a:p>
            <a:r>
              <a:rPr lang="ru-RU" sz="6600" b="1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Благодаря крушению поезда пострадали люди.</a:t>
            </a:r>
            <a:endParaRPr lang="ru-RU" sz="6600" b="1" i="1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70785" y="1796090"/>
            <a:ext cx="11649479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Правильный ответ:</a:t>
            </a:r>
            <a:br>
              <a:rPr lang="ru-RU" sz="49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49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Предлог </a:t>
            </a:r>
            <a:r>
              <a:rPr lang="ru-RU" sz="6000" b="1" i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благодаря</a:t>
            </a:r>
            <a:r>
              <a:rPr lang="ru-RU" sz="49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нельзя использовать с чем-то отрицательным. Он употребляется, когда речь идёт о причинах, вызвавших положительный результат.</a:t>
            </a:r>
            <a:r>
              <a:rPr lang="ru-RU" sz="49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49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Правильно использовать предлог </a:t>
            </a:r>
            <a:r>
              <a:rPr lang="ru-RU" sz="5300" b="1" i="1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из-за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Грамматика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685800"/>
            <a:ext cx="11317287" cy="37719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Домашнее задание:</a:t>
            </a:r>
            <a:br>
              <a:rPr lang="ru-RU" sz="4000" b="1" i="1" dirty="0" smtClean="0">
                <a:solidFill>
                  <a:srgbClr val="00B050"/>
                </a:solidFill>
              </a:rPr>
            </a:br>
            <a:r>
              <a:rPr lang="ru-RU" sz="4000" b="1" i="1" dirty="0" smtClean="0">
                <a:solidFill>
                  <a:srgbClr val="00B050"/>
                </a:solidFill>
              </a:rPr>
              <a:t> подготовиться к письменной работе по видам грамматических ошибок. Таблица с ошибками выдана вам ранее, можно готовиться по ней.</a:t>
            </a:r>
            <a:endParaRPr lang="ru-RU" sz="4000" b="1" i="1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40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20" y="2057401"/>
            <a:ext cx="11876809" cy="1802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Синтаксический параллелизм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145473" y="669393"/>
            <a:ext cx="11970327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400.</a:t>
            </a:r>
          </a:p>
          <a:p>
            <a:pPr algn="ctr"/>
            <a:r>
              <a:rPr lang="ru-RU" sz="54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66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Расчленение предложения на части, обеспечивающее интонационную экспрессию</a:t>
            </a:r>
          </a:p>
          <a:p>
            <a:pPr algn="ctr"/>
            <a:endParaRPr lang="ru-RU" sz="3500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036" y="2419544"/>
            <a:ext cx="11700164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cap="none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Парцелляция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48265" y="773528"/>
            <a:ext cx="11928763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ru-RU" sz="35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600. </a:t>
            </a:r>
          </a:p>
          <a:p>
            <a:pPr algn="ctr"/>
            <a:r>
              <a:rPr lang="ru-RU" sz="6600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Что обозначает фразеологизм </a:t>
            </a:r>
            <a:r>
              <a:rPr lang="ru-RU" sz="6600" b="1" i="1" dirty="0" smtClean="0">
                <a:solidFill>
                  <a:srgbClr val="FFC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курить фимиам?</a:t>
            </a:r>
            <a:endParaRPr lang="ru-RU" sz="6600" b="1" i="1" dirty="0">
              <a:solidFill>
                <a:srgbClr val="FFC00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89000"/>
              </a:schemeClr>
            </a:gs>
            <a:gs pos="30000">
              <a:schemeClr val="accent5">
                <a:lumMod val="89000"/>
              </a:schemeClr>
            </a:gs>
            <a:gs pos="55000">
              <a:schemeClr val="accent5">
                <a:lumMod val="75000"/>
              </a:schemeClr>
            </a:gs>
            <a:gs pos="97000">
              <a:schemeClr val="accent5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55863" y="893618"/>
            <a:ext cx="11783291" cy="303918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solidFill>
                  <a:srgbClr val="FFC000"/>
                </a:solidFill>
              </a:rPr>
              <a:t>«Курить фимиам» </a:t>
            </a:r>
            <a:r>
              <a:rPr lang="ru-RU" sz="4900" dirty="0" smtClean="0">
                <a:solidFill>
                  <a:srgbClr val="FFC000"/>
                </a:solidFill>
              </a:rPr>
              <a:t>означает</a:t>
            </a:r>
            <a:r>
              <a:rPr lang="ru-RU" sz="4900" dirty="0">
                <a:solidFill>
                  <a:srgbClr val="FFC000"/>
                </a:solidFill>
              </a:rPr>
              <a:t>: </a:t>
            </a:r>
            <a:r>
              <a:rPr lang="ru-RU" sz="4900" dirty="0">
                <a:solidFill>
                  <a:srgbClr val="FF0000"/>
                </a:solidFill>
              </a:rPr>
              <a:t>воздавать всяческие почести, </a:t>
            </a:r>
            <a:r>
              <a:rPr lang="ru-RU" sz="4900" dirty="0">
                <a:solidFill>
                  <a:srgbClr val="FFC000"/>
                </a:solidFill>
              </a:rPr>
              <a:t>петь славословия, непомерно и восторженно восхвалять.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Лексика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4651</TotalTime>
  <Words>867</Words>
  <Application>Microsoft Office PowerPoint</Application>
  <PresentationFormat>Произвольный</PresentationFormat>
  <Paragraphs>245</Paragraphs>
  <Slides>44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Презентация PowerPoint</vt:lpstr>
      <vt:lpstr>Правила викторины</vt:lpstr>
      <vt:lpstr>Презентация PowerPoint</vt:lpstr>
      <vt:lpstr>Презентация PowerPoint</vt:lpstr>
      <vt:lpstr>Синтаксический параллелизм  Лексика / Вопрос за 200</vt:lpstr>
      <vt:lpstr> </vt:lpstr>
      <vt:lpstr>Парцелляция  Лексика/ Вопрос за 400</vt:lpstr>
      <vt:lpstr>Презентация PowerPoint</vt:lpstr>
      <vt:lpstr>«Курить фимиам» означает: воздавать всяческие почести, петь славословия, непомерно и восторженно восхвалять.  Лексика/ Вопрос за 600</vt:lpstr>
      <vt:lpstr>Презентация PowerPoint</vt:lpstr>
      <vt:lpstr>Синекдоха. Основная функция синекдохи состоит в идентификации объекта через указание на характерную для него деталь, отличительный признак.  Лексика/ Вопрос за 800</vt:lpstr>
      <vt:lpstr>Презентация PowerPoint</vt:lpstr>
      <vt:lpstr>ПРОДЮСЕР  Орфография/ Вопрос за 200</vt:lpstr>
      <vt:lpstr>Презентация PowerPoint</vt:lpstr>
      <vt:lpstr>а, г  Орфография/ Вопрос за 400</vt:lpstr>
      <vt:lpstr>Презентация PowerPoint</vt:lpstr>
      <vt:lpstr>1, 2  Орфография/ Вопрос за 600</vt:lpstr>
      <vt:lpstr>Презентация PowerPoint</vt:lpstr>
      <vt:lpstr>1,2  Орфография/ Вопрос за 800</vt:lpstr>
      <vt:lpstr>Презентация PowerPoint</vt:lpstr>
      <vt:lpstr>ДОНЬЯ  Разное / Вопрос за 200</vt:lpstr>
      <vt:lpstr>Презентация PowerPoint</vt:lpstr>
      <vt:lpstr>Сама суть этого творческого метода — в отражении изменчивости окружающей реальности. Представители этого направления старались уйти от статичного изображения мира и сделать картины более живыми. Они стремились отразить движение, наполняющее природу, передать в произведениях изменения воздуха, теней, света.  Разное/ Вопрос за 400</vt:lpstr>
      <vt:lpstr>Презентация PowerPoint</vt:lpstr>
      <vt:lpstr>На библиотеках  Разное/ Вопрос за 600</vt:lpstr>
      <vt:lpstr>Презентация PowerPoint</vt:lpstr>
      <vt:lpstr>«Мцыри» означает «послушник», «неслужащий монах». Но существует также второе значение этого слова. Мцыри в переводе с грузинского это также «чужеземец», «пришелец», одиночка, человек, не имеющий близких.  Разное/ Вопрос за 800</vt:lpstr>
      <vt:lpstr>Презентация PowerPoint</vt:lpstr>
      <vt:lpstr>Сумерки  Знатоки/ Вопрос за 200</vt:lpstr>
      <vt:lpstr>Презентация PowerPoint</vt:lpstr>
      <vt:lpstr>Несогласованное определение  Знатоки/ Вопрос за 400</vt:lpstr>
      <vt:lpstr>Презентация PowerPoint</vt:lpstr>
      <vt:lpstr>сумерек  Знатоки/ Вопрос за 600</vt:lpstr>
      <vt:lpstr>Презентация PowerPoint</vt:lpstr>
      <vt:lpstr>ПОЕЗЖАЙ(ТЕ)  Знатоки/ Вопрос за 800</vt:lpstr>
      <vt:lpstr>Презентация PowerPoint</vt:lpstr>
      <vt:lpstr>Ошибка в построении предложения с однородными членами: Девушка, сидевшая у окна и хорошо певшая, запомнилась всем. Либо: Девушка, которая сидела у окна и которая хорошо пела, запомнилась всем. Придаточное предложение и причастный оборот не могут быть однородными членами. Союз –и- должен соединять две одинаковые грамматические конструкции  Грамматика/ Вопрос за 200</vt:lpstr>
      <vt:lpstr>Презентация PowerPoint</vt:lpstr>
      <vt:lpstr>Правильный ответ: Двойной союз «не только, но и» должен соединять однородные члены, а здесь этого не происходит, так как « не только кинофильмы, но и поставлены» не являются однородными членами. На тему войны не только созданы кинофильмы, но и поставлены замечательные спектакли.  Грамматика/ Вопрос за 400</vt:lpstr>
      <vt:lpstr>Презентация PowerPoint</vt:lpstr>
      <vt:lpstr>Правильный ответ: После предлогов БЛАГОДАРЯ, ВОПРЕКИ, ПОДОБНО,НАПЕРЕКОР имена существительные употребляются только в форме ДАТЕЛЬНОГО падежа: Согласно традициЯМ  Грамматика/ Вопрос за 600</vt:lpstr>
      <vt:lpstr>Презентация PowerPoint</vt:lpstr>
      <vt:lpstr>Правильный ответ: Предлог благодаря нельзя использовать с чем-то отрицательным. Он употребляется, когда речь идёт о причинах, вызвавших положительный результат. Правильно использовать предлог из-за  Грамматика/ Вопрос за 800</vt:lpstr>
      <vt:lpstr>Домашнее задание:  подготовиться к письменной работе по видам грамматических ошибок. Таблица с ошибками выдана вам ранее, можно готовиться по ней.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Николай</cp:lastModifiedBy>
  <cp:revision>206</cp:revision>
  <dcterms:created xsi:type="dcterms:W3CDTF">2017-04-04T07:27:35Z</dcterms:created>
  <dcterms:modified xsi:type="dcterms:W3CDTF">2022-12-04T19:50:28Z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